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75" r:id="rId4"/>
    <p:sldId id="279" r:id="rId5"/>
    <p:sldId id="280" r:id="rId6"/>
    <p:sldId id="270" r:id="rId7"/>
    <p:sldId id="271" r:id="rId8"/>
    <p:sldId id="273" r:id="rId9"/>
    <p:sldId id="274" r:id="rId10"/>
    <p:sldId id="260" r:id="rId11"/>
    <p:sldId id="261" r:id="rId12"/>
    <p:sldId id="264" r:id="rId13"/>
    <p:sldId id="265" r:id="rId14"/>
    <p:sldId id="268" r:id="rId15"/>
    <p:sldId id="272" r:id="rId16"/>
    <p:sldId id="277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598" autoAdjust="0"/>
  </p:normalViewPr>
  <p:slideViewPr>
    <p:cSldViewPr>
      <p:cViewPr varScale="1">
        <p:scale>
          <a:sx n="52" d="100"/>
          <a:sy n="52" d="100"/>
        </p:scale>
        <p:origin x="10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판윤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계해보</c:v>
                </c:pt>
                <c:pt idx="1">
                  <c:v>현재 신청</c:v>
                </c:pt>
                <c:pt idx="2">
                  <c:v>인구 비중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4.5</c:v>
                </c:pt>
                <c:pt idx="2">
                  <c:v>4.7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2AF-4E4F-B285-23CC6323074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참판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계해보</c:v>
                </c:pt>
                <c:pt idx="1">
                  <c:v>현재 신청</c:v>
                </c:pt>
                <c:pt idx="2">
                  <c:v>인구 비중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17.100000000000001</c:v>
                </c:pt>
                <c:pt idx="1">
                  <c:v>17.3</c:v>
                </c:pt>
                <c:pt idx="2">
                  <c:v>19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2AF-4E4F-B285-23CC6323074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참의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계해보</c:v>
                </c:pt>
                <c:pt idx="1">
                  <c:v>현재 신청</c:v>
                </c:pt>
                <c:pt idx="2">
                  <c:v>인구 비중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26.5</c:v>
                </c:pt>
                <c:pt idx="1">
                  <c:v>40.800000000000004</c:v>
                </c:pt>
                <c:pt idx="2">
                  <c:v>28.6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2AF-4E4F-B285-23CC6323074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병사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계해보</c:v>
                </c:pt>
                <c:pt idx="1">
                  <c:v>현재 신청</c:v>
                </c:pt>
                <c:pt idx="2">
                  <c:v>인구 비중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35</c:v>
                </c:pt>
                <c:pt idx="1">
                  <c:v>25.2</c:v>
                </c:pt>
                <c:pt idx="2">
                  <c:v>31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A2AF-4E4F-B285-23CC63230741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시랑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계해보</c:v>
                </c:pt>
                <c:pt idx="1">
                  <c:v>현재 신청</c:v>
                </c:pt>
                <c:pt idx="2">
                  <c:v>인구 비중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11.6</c:v>
                </c:pt>
                <c:pt idx="1">
                  <c:v>11.6</c:v>
                </c:pt>
                <c:pt idx="2">
                  <c:v>3.6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A2AF-4E4F-B285-23CC63230741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통덕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계해보</c:v>
                </c:pt>
                <c:pt idx="1">
                  <c:v>현재 신청</c:v>
                </c:pt>
                <c:pt idx="2">
                  <c:v>인구 비중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9.7000000000000011</c:v>
                </c:pt>
                <c:pt idx="1">
                  <c:v>2.2999999999999998</c:v>
                </c:pt>
                <c:pt idx="2">
                  <c:v>5.9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A2AF-4E4F-B285-23CC63230741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모정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계해보</c:v>
                </c:pt>
                <c:pt idx="1">
                  <c:v>현재 신청</c:v>
                </c:pt>
                <c:pt idx="2">
                  <c:v>인구 비중</c:v>
                </c:pt>
              </c:strCache>
            </c:strRef>
          </c:cat>
          <c:val>
            <c:numRef>
              <c:f>Sheet1!$H$2:$H$4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1.2</c:v>
                </c:pt>
                <c:pt idx="2">
                  <c:v>7.1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A2AF-4E4F-B285-23CC632307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741984"/>
        <c:axId val="214742544"/>
      </c:lineChart>
      <c:catAx>
        <c:axId val="214741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4742544"/>
        <c:crosses val="autoZero"/>
        <c:auto val="1"/>
        <c:lblAlgn val="ctr"/>
        <c:lblOffset val="100"/>
        <c:noMultiLvlLbl val="0"/>
      </c:catAx>
      <c:valAx>
        <c:axId val="2147425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741984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모서리가 둥근 직사각형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E873-A806-4FE0-B4D2-C162F1940317}" type="datetimeFigureOut">
              <a:rPr lang="ko-KR" altLang="en-US" smtClean="0"/>
              <a:pPr/>
              <a:t>2018-08-18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E873-A806-4FE0-B4D2-C162F1940317}" type="datetimeFigureOut">
              <a:rPr lang="ko-KR" altLang="en-US" smtClean="0"/>
              <a:pPr/>
              <a:t>2018-08-18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E873-A806-4FE0-B4D2-C162F1940317}" type="datetimeFigureOut">
              <a:rPr lang="ko-KR" altLang="en-US" smtClean="0"/>
              <a:pPr/>
              <a:t>2018-08-18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E873-A806-4FE0-B4D2-C162F1940317}" type="datetimeFigureOut">
              <a:rPr lang="ko-KR" altLang="en-US" smtClean="0"/>
              <a:pPr/>
              <a:t>2018-08-18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모서리가 둥근 직사각형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E873-A806-4FE0-B4D2-C162F1940317}" type="datetimeFigureOut">
              <a:rPr lang="ko-KR" altLang="en-US" smtClean="0"/>
              <a:pPr/>
              <a:t>2018-08-18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E873-A806-4FE0-B4D2-C162F1940317}" type="datetimeFigureOut">
              <a:rPr lang="ko-KR" altLang="en-US" smtClean="0"/>
              <a:pPr/>
              <a:t>2018-08-18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E873-A806-4FE0-B4D2-C162F1940317}" type="datetimeFigureOut">
              <a:rPr lang="ko-KR" altLang="en-US" smtClean="0"/>
              <a:pPr/>
              <a:t>2018-08-18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E873-A806-4FE0-B4D2-C162F1940317}" type="datetimeFigureOut">
              <a:rPr lang="ko-KR" altLang="en-US" smtClean="0"/>
              <a:pPr/>
              <a:t>2018-08-18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E873-A806-4FE0-B4D2-C162F1940317}" type="datetimeFigureOut">
              <a:rPr lang="ko-KR" altLang="en-US" smtClean="0"/>
              <a:pPr/>
              <a:t>2018-08-18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모서리가 둥근 직사각형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E873-A806-4FE0-B4D2-C162F1940317}" type="datetimeFigureOut">
              <a:rPr lang="ko-KR" altLang="en-US" smtClean="0"/>
              <a:pPr/>
              <a:t>2018-08-18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BE873-A806-4FE0-B4D2-C162F1940317}" type="datetimeFigureOut">
              <a:rPr lang="ko-KR" altLang="en-US" smtClean="0"/>
              <a:pPr/>
              <a:t>2018-08-18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사각형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모서리가 둥근 직사각형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61BE873-A806-4FE0-B4D2-C162F1940317}" type="datetimeFigureOut">
              <a:rPr lang="ko-KR" altLang="en-US" smtClean="0"/>
              <a:pPr/>
              <a:t>2018-08-18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0A746B5-58C3-4BB8-A417-B6662422EE7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1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1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1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1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okfamilymt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2018.8.18~19</a:t>
            </a:r>
          </a:p>
          <a:p>
            <a:r>
              <a:rPr lang="ko-KR" altLang="en-US" dirty="0"/>
              <a:t>제천 </a:t>
            </a:r>
            <a:r>
              <a:rPr lang="ko-KR" altLang="en-US" dirty="0" err="1"/>
              <a:t>송계</a:t>
            </a:r>
            <a:r>
              <a:rPr lang="ko-KR" altLang="en-US" dirty="0"/>
              <a:t> 하늘 연수원</a:t>
            </a:r>
            <a:endParaRPr lang="en-US" altLang="ko-KR" dirty="0"/>
          </a:p>
          <a:p>
            <a:r>
              <a:rPr lang="ko-KR" altLang="en-US" dirty="0" err="1"/>
              <a:t>대종회</a:t>
            </a:r>
            <a:r>
              <a:rPr lang="en-US" altLang="ko-KR" dirty="0"/>
              <a:t>/</a:t>
            </a:r>
            <a:r>
              <a:rPr lang="ko-KR" altLang="en-US" dirty="0" err="1"/>
              <a:t>송계문중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501775"/>
            <a:ext cx="7772400" cy="1470025"/>
          </a:xfrm>
        </p:spPr>
        <p:txBody>
          <a:bodyPr/>
          <a:lstStyle/>
          <a:p>
            <a:r>
              <a:rPr lang="ko-KR" altLang="en-US" dirty="0" err="1"/>
              <a:t>충주홍주석씨</a:t>
            </a:r>
            <a:r>
              <a:rPr lang="ko-KR" altLang="en-US" dirty="0"/>
              <a:t> 하계 수련회</a:t>
            </a:r>
          </a:p>
        </p:txBody>
      </p:sp>
    </p:spTree>
    <p:extLst>
      <p:ext uri="{BB962C8B-B14F-4D97-AF65-F5344CB8AC3E}">
        <p14:creationId xmlns:p14="http://schemas.microsoft.com/office/powerpoint/2010/main" val="195584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2018</a:t>
            </a:r>
            <a:r>
              <a:rPr lang="ko-KR" altLang="en-US" dirty="0"/>
              <a:t>년 </a:t>
            </a:r>
            <a:r>
              <a:rPr lang="en-US" altLang="ko-KR" dirty="0"/>
              <a:t>8</a:t>
            </a:r>
            <a:r>
              <a:rPr lang="ko-KR" altLang="en-US" dirty="0"/>
              <a:t>월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 err="1"/>
              <a:t>대보사大譜社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2088232"/>
          </a:xfrm>
        </p:spPr>
        <p:txBody>
          <a:bodyPr>
            <a:normAutofit/>
          </a:bodyPr>
          <a:lstStyle/>
          <a:p>
            <a:r>
              <a:rPr lang="ko-KR" altLang="en-US" dirty="0"/>
              <a:t>서책족보 편찬 기준 검토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sz="3100" dirty="0"/>
              <a:t>-</a:t>
            </a:r>
            <a:r>
              <a:rPr lang="ko-KR" altLang="en-US" sz="3100" dirty="0" err="1"/>
              <a:t>충주홍주석씨대동보</a:t>
            </a:r>
            <a:r>
              <a:rPr lang="ko-KR" altLang="en-US" sz="3100" dirty="0"/>
              <a:t> </a:t>
            </a:r>
            <a:r>
              <a:rPr lang="en-US" altLang="ko-KR" sz="3100" dirty="0"/>
              <a:t/>
            </a:r>
            <a:br>
              <a:rPr lang="en-US" altLang="ko-KR" sz="3100" dirty="0"/>
            </a:br>
            <a:r>
              <a:rPr lang="en-US" altLang="ko-KR" sz="3100" dirty="0"/>
              <a:t>(</a:t>
            </a:r>
            <a:r>
              <a:rPr lang="ko-KR" altLang="en-US" sz="3100" dirty="0" err="1"/>
              <a:t>무술보</a:t>
            </a:r>
            <a:r>
              <a:rPr lang="en-US" altLang="ko-KR" sz="3100" dirty="0"/>
              <a:t>) </a:t>
            </a:r>
            <a:r>
              <a:rPr lang="ko-KR" altLang="en-US" sz="3100" dirty="0"/>
              <a:t>발간을 위하여</a:t>
            </a:r>
          </a:p>
        </p:txBody>
      </p:sp>
    </p:spTree>
    <p:extLst>
      <p:ext uri="{BB962C8B-B14F-4D97-AF65-F5344CB8AC3E}">
        <p14:creationId xmlns:p14="http://schemas.microsoft.com/office/powerpoint/2010/main" val="132607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서책족보의 구성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29600" cy="4525963"/>
          </a:xfrm>
        </p:spPr>
        <p:txBody>
          <a:bodyPr>
            <a:normAutofit/>
          </a:bodyPr>
          <a:lstStyle/>
          <a:p>
            <a:r>
              <a:rPr lang="ko-KR" altLang="en-US" dirty="0"/>
              <a:t>서문</a:t>
            </a:r>
            <a:r>
              <a:rPr lang="ko-KR" altLang="en-US" sz="2200" dirty="0"/>
              <a:t>序文</a:t>
            </a:r>
            <a:r>
              <a:rPr lang="ko-KR" altLang="en-US" dirty="0"/>
              <a:t>과 발문</a:t>
            </a:r>
            <a:r>
              <a:rPr lang="ko-KR" altLang="en-US" sz="2200" dirty="0"/>
              <a:t>拔文</a:t>
            </a:r>
            <a:r>
              <a:rPr lang="en-US" altLang="ko-KR" dirty="0"/>
              <a:t>(</a:t>
            </a:r>
            <a:r>
              <a:rPr lang="ko-KR" altLang="en-US" dirty="0"/>
              <a:t>발간사</a:t>
            </a:r>
            <a:r>
              <a:rPr lang="ko-KR" altLang="en-US" sz="2200" dirty="0"/>
              <a:t>發刊辭</a:t>
            </a:r>
            <a:r>
              <a:rPr lang="ko-KR" altLang="en-US" dirty="0"/>
              <a:t> </a:t>
            </a:r>
            <a:r>
              <a:rPr lang="en-US" altLang="ko-KR" dirty="0"/>
              <a:t>/</a:t>
            </a:r>
            <a:r>
              <a:rPr lang="ko-KR" altLang="en-US" dirty="0"/>
              <a:t> 후기</a:t>
            </a:r>
            <a:r>
              <a:rPr lang="ko-KR" altLang="en-US" sz="2200" dirty="0"/>
              <a:t>後記</a:t>
            </a:r>
            <a:r>
              <a:rPr lang="en-US" altLang="ko-KR" dirty="0"/>
              <a:t>)</a:t>
            </a:r>
          </a:p>
          <a:p>
            <a:r>
              <a:rPr lang="ko-KR" altLang="en-US" dirty="0"/>
              <a:t>화보</a:t>
            </a:r>
            <a:r>
              <a:rPr lang="ko-KR" altLang="en-US" sz="2200" dirty="0"/>
              <a:t>畵報</a:t>
            </a:r>
            <a:endParaRPr lang="en-US" altLang="ko-KR" dirty="0"/>
          </a:p>
          <a:p>
            <a:r>
              <a:rPr lang="ko-KR" altLang="en-US" dirty="0"/>
              <a:t>범례</a:t>
            </a:r>
            <a:r>
              <a:rPr lang="ko-KR" altLang="en-US" sz="2200" dirty="0"/>
              <a:t>凡例</a:t>
            </a:r>
            <a:endParaRPr lang="en-US" altLang="ko-KR" dirty="0"/>
          </a:p>
          <a:p>
            <a:r>
              <a:rPr lang="ko-KR" altLang="en-US" dirty="0"/>
              <a:t>목차</a:t>
            </a:r>
            <a:r>
              <a:rPr lang="ko-KR" altLang="en-US" sz="2200" dirty="0"/>
              <a:t>目次</a:t>
            </a:r>
            <a:endParaRPr lang="en-US" altLang="ko-KR" dirty="0"/>
          </a:p>
          <a:p>
            <a:r>
              <a:rPr lang="ko-KR" altLang="en-US" dirty="0"/>
              <a:t>이전 발간 족보의 서문</a:t>
            </a:r>
            <a:r>
              <a:rPr lang="ko-KR" altLang="en-US" sz="2200" dirty="0"/>
              <a:t>序文</a:t>
            </a:r>
            <a:r>
              <a:rPr lang="ko-KR" altLang="en-US" dirty="0"/>
              <a:t> 발문</a:t>
            </a:r>
            <a:r>
              <a:rPr lang="ko-KR" altLang="en-US" sz="2200" dirty="0"/>
              <a:t>拔文</a:t>
            </a:r>
            <a:endParaRPr lang="en-US" altLang="ko-KR" dirty="0"/>
          </a:p>
          <a:p>
            <a:r>
              <a:rPr lang="ko-KR" altLang="en-US" dirty="0" err="1"/>
              <a:t>문헌록</a:t>
            </a:r>
            <a:r>
              <a:rPr lang="ko-KR" altLang="en-US" sz="2200" dirty="0" err="1"/>
              <a:t>文獻錄</a:t>
            </a:r>
            <a:endParaRPr lang="en-US" altLang="ko-KR" sz="2200" dirty="0"/>
          </a:p>
          <a:p>
            <a:r>
              <a:rPr lang="ko-KR" altLang="en-US" dirty="0"/>
              <a:t>각종 자료</a:t>
            </a:r>
            <a:endParaRPr lang="en-US" altLang="ko-KR" dirty="0"/>
          </a:p>
          <a:p>
            <a:pPr lvl="1"/>
            <a:r>
              <a:rPr lang="ko-KR" altLang="en-US" dirty="0"/>
              <a:t>편찬위원회 명단</a:t>
            </a:r>
            <a:r>
              <a:rPr lang="en-US" altLang="ko-KR" dirty="0"/>
              <a:t>(</a:t>
            </a:r>
            <a:r>
              <a:rPr lang="ko-KR" altLang="en-US" dirty="0"/>
              <a:t>대개 사진은 </a:t>
            </a:r>
            <a:r>
              <a:rPr lang="ko-KR" altLang="en-US" dirty="0" err="1"/>
              <a:t>비수록함</a:t>
            </a:r>
            <a:r>
              <a:rPr lang="en-US" altLang="ko-KR" dirty="0"/>
              <a:t>)</a:t>
            </a:r>
          </a:p>
          <a:p>
            <a:pPr lvl="1"/>
            <a:r>
              <a:rPr lang="ko-KR" altLang="en-US" dirty="0"/>
              <a:t>참고</a:t>
            </a:r>
            <a:r>
              <a:rPr lang="en-US" altLang="ko-KR" dirty="0"/>
              <a:t> </a:t>
            </a:r>
            <a:r>
              <a:rPr lang="ko-KR" altLang="en-US" dirty="0"/>
              <a:t>문헌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175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서문과 발문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/>
              <a:t>금번 발간하는 서문</a:t>
            </a:r>
            <a:r>
              <a:rPr lang="en-US" altLang="ko-KR" dirty="0"/>
              <a:t>(</a:t>
            </a:r>
            <a:r>
              <a:rPr lang="ko-KR" altLang="en-US" dirty="0"/>
              <a:t>발간사</a:t>
            </a:r>
            <a:r>
              <a:rPr lang="en-US" altLang="ko-KR" dirty="0"/>
              <a:t>)</a:t>
            </a:r>
            <a:r>
              <a:rPr lang="ko-KR" altLang="en-US" dirty="0"/>
              <a:t>과 발문</a:t>
            </a:r>
            <a:r>
              <a:rPr lang="en-US" altLang="ko-KR" dirty="0"/>
              <a:t>(</a:t>
            </a:r>
            <a:r>
              <a:rPr lang="ko-KR" altLang="en-US" dirty="0"/>
              <a:t>후기</a:t>
            </a:r>
            <a:r>
              <a:rPr lang="en-US" altLang="ko-KR" dirty="0"/>
              <a:t>)</a:t>
            </a:r>
          </a:p>
          <a:p>
            <a:pPr lvl="1"/>
            <a:r>
              <a:rPr lang="ko-KR" altLang="en-US" dirty="0"/>
              <a:t>서문 작성은 편찬위원장 혹은 추천된 원로</a:t>
            </a:r>
            <a:endParaRPr lang="en-US" altLang="ko-KR" dirty="0"/>
          </a:p>
          <a:p>
            <a:pPr lvl="1"/>
            <a:r>
              <a:rPr lang="ko-KR" altLang="en-US" dirty="0"/>
              <a:t>발문은 여러 건을 수록할 수 있음</a:t>
            </a:r>
            <a:endParaRPr lang="en-US" altLang="ko-KR" dirty="0"/>
          </a:p>
          <a:p>
            <a:pPr lvl="1"/>
            <a:r>
              <a:rPr lang="ko-KR" altLang="en-US" dirty="0"/>
              <a:t>최근은 가급적 현대 문어체로 작성</a:t>
            </a:r>
            <a:endParaRPr lang="en-US" altLang="ko-KR" dirty="0"/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6996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화보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화보는 시조부터 </a:t>
            </a:r>
            <a:endParaRPr lang="en-US" altLang="ko-KR" dirty="0"/>
          </a:p>
          <a:p>
            <a:pPr lvl="1"/>
            <a:r>
              <a:rPr lang="ko-KR" altLang="en-US" dirty="0"/>
              <a:t>세수 순 혹은 파별로 문중에서 기준 수립</a:t>
            </a:r>
            <a:endParaRPr lang="en-US" altLang="ko-KR" dirty="0"/>
          </a:p>
          <a:p>
            <a:r>
              <a:rPr lang="ko-KR" altLang="en-US" dirty="0"/>
              <a:t>화보의 내용</a:t>
            </a:r>
            <a:endParaRPr lang="en-US" altLang="ko-KR" dirty="0"/>
          </a:p>
          <a:p>
            <a:pPr lvl="1"/>
            <a:r>
              <a:rPr lang="ko-KR" altLang="en-US" dirty="0"/>
              <a:t>주로 영정</a:t>
            </a:r>
            <a:r>
              <a:rPr lang="en-US" altLang="ko-KR" dirty="0"/>
              <a:t>, </a:t>
            </a:r>
            <a:r>
              <a:rPr lang="ko-KR" altLang="en-US" dirty="0"/>
              <a:t>묘역</a:t>
            </a:r>
            <a:r>
              <a:rPr lang="en-US" altLang="ko-KR" dirty="0"/>
              <a:t>, </a:t>
            </a:r>
            <a:r>
              <a:rPr lang="ko-KR" altLang="en-US" dirty="0"/>
              <a:t>유적</a:t>
            </a:r>
            <a:r>
              <a:rPr lang="en-US" altLang="ko-KR" dirty="0"/>
              <a:t>, </a:t>
            </a:r>
            <a:r>
              <a:rPr lang="ko-KR" altLang="en-US" dirty="0" err="1"/>
              <a:t>문적류</a:t>
            </a:r>
            <a:r>
              <a:rPr lang="ko-KR" altLang="en-US" dirty="0"/>
              <a:t> 등 </a:t>
            </a:r>
            <a:r>
              <a:rPr lang="ko-KR" altLang="en-US" dirty="0" err="1"/>
              <a:t>편찬위</a:t>
            </a:r>
            <a:r>
              <a:rPr lang="ko-KR" altLang="en-US" dirty="0"/>
              <a:t> 선정</a:t>
            </a:r>
            <a:endParaRPr lang="en-US" altLang="ko-KR" dirty="0"/>
          </a:p>
          <a:p>
            <a:r>
              <a:rPr lang="ko-KR" altLang="en-US" dirty="0"/>
              <a:t>수록대상 선정</a:t>
            </a:r>
            <a:endParaRPr lang="en-US" altLang="ko-KR" dirty="0"/>
          </a:p>
          <a:p>
            <a:pPr lvl="1"/>
            <a:r>
              <a:rPr lang="ko-KR" altLang="en-US" dirty="0" err="1"/>
              <a:t>편찬위</a:t>
            </a:r>
            <a:r>
              <a:rPr lang="ko-KR" altLang="en-US" dirty="0"/>
              <a:t> 선정하며</a:t>
            </a:r>
            <a:r>
              <a:rPr lang="en-US" altLang="ko-KR" dirty="0"/>
              <a:t>, </a:t>
            </a:r>
            <a:r>
              <a:rPr lang="ko-KR" altLang="en-US" dirty="0"/>
              <a:t>일괄적으로 세수로 결정하는 경우도 있으며</a:t>
            </a:r>
            <a:r>
              <a:rPr lang="en-US" altLang="ko-KR" dirty="0"/>
              <a:t>, </a:t>
            </a:r>
            <a:r>
              <a:rPr lang="ko-KR" altLang="en-US" dirty="0"/>
              <a:t>최근세 사항도 문중의 자부심과 연결시킬 수 있는 내용이라면 가능성</a:t>
            </a:r>
            <a:endParaRPr lang="en-US" altLang="ko-KR" dirty="0"/>
          </a:p>
          <a:p>
            <a:pPr lvl="1"/>
            <a:r>
              <a:rPr lang="ko-KR" altLang="en-US" dirty="0"/>
              <a:t>필요에 따라 </a:t>
            </a:r>
            <a:r>
              <a:rPr lang="en-US" altLang="ko-KR" dirty="0"/>
              <a:t>‘</a:t>
            </a:r>
            <a:r>
              <a:rPr lang="ko-KR" altLang="en-US" dirty="0"/>
              <a:t>수록 </a:t>
            </a:r>
            <a:r>
              <a:rPr lang="ko-KR" altLang="en-US" dirty="0" err="1"/>
              <a:t>헌성금</a:t>
            </a:r>
            <a:r>
              <a:rPr lang="ko-KR" altLang="en-US" dirty="0"/>
              <a:t> 기준</a:t>
            </a:r>
            <a:r>
              <a:rPr lang="en-US" altLang="ko-KR" dirty="0"/>
              <a:t>’</a:t>
            </a:r>
            <a:r>
              <a:rPr lang="ko-KR" altLang="en-US" dirty="0"/>
              <a:t> 수립 적용</a:t>
            </a:r>
          </a:p>
        </p:txBody>
      </p:sp>
    </p:spTree>
    <p:extLst>
      <p:ext uri="{BB962C8B-B14F-4D97-AF65-F5344CB8AC3E}">
        <p14:creationId xmlns:p14="http://schemas.microsoft.com/office/powerpoint/2010/main" val="233550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이전 발간 족보의 서문 발문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/>
              <a:t>년대가 먼저인 문헌부터 </a:t>
            </a:r>
            <a:endParaRPr lang="en-US" altLang="ko-KR"/>
          </a:p>
          <a:p>
            <a:r>
              <a:rPr lang="ko-KR" altLang="en-US"/>
              <a:t>원문만 있는 경우는 번역문 게재필요</a:t>
            </a:r>
            <a:endParaRPr lang="en-US" altLang="ko-KR"/>
          </a:p>
          <a:p>
            <a:r>
              <a:rPr lang="ko-KR" altLang="en-US"/>
              <a:t>주석을 달아주면 후에 이해가 더욱 용이함</a:t>
            </a:r>
            <a:endParaRPr lang="en-US" altLang="ko-KR"/>
          </a:p>
          <a:p>
            <a:r>
              <a:rPr lang="ko-KR" altLang="en-US"/>
              <a:t>같은 발간보라도 서문 그리고 발문 순서로</a:t>
            </a:r>
            <a:endParaRPr lang="en-US" altLang="ko-KR"/>
          </a:p>
          <a:p>
            <a:r>
              <a:rPr lang="ko-KR" altLang="en-US"/>
              <a:t>같은 급 보첩의 서발문을 수록함을 원칙</a:t>
            </a:r>
            <a:endParaRPr lang="en-US" altLang="ko-KR"/>
          </a:p>
          <a:p>
            <a:r>
              <a:rPr lang="ko-KR" altLang="en-US"/>
              <a:t>예외적으로 다른 급</a:t>
            </a:r>
            <a:r>
              <a:rPr lang="en-US" altLang="ko-KR"/>
              <a:t>(</a:t>
            </a:r>
            <a:r>
              <a:rPr lang="ko-KR" altLang="en-US"/>
              <a:t>파보</a:t>
            </a:r>
            <a:r>
              <a:rPr lang="en-US" altLang="ko-KR"/>
              <a:t>) </a:t>
            </a:r>
            <a:r>
              <a:rPr lang="ko-KR" altLang="en-US"/>
              <a:t>보첩의 서발문이라도 수록 필요성 있는 경우는 수록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7393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대종회장선임 규례</a:t>
            </a:r>
            <a:r>
              <a:rPr lang="en-US" altLang="ko-KR" dirty="0"/>
              <a:t>(</a:t>
            </a:r>
            <a:r>
              <a:rPr lang="ko-KR" altLang="en-US" dirty="0"/>
              <a:t>안</a:t>
            </a:r>
            <a:r>
              <a:rPr lang="en-US" altLang="ko-KR" dirty="0"/>
              <a:t>)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09521041"/>
              </p:ext>
            </p:extLst>
          </p:nvPr>
        </p:nvGraphicFramePr>
        <p:xfrm>
          <a:off x="467544" y="1412776"/>
          <a:ext cx="822960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306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내      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기     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기본 원칙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</a:t>
                      </a:r>
                      <a:r>
                        <a:rPr lang="ko-KR" altLang="en-US" dirty="0" err="1"/>
                        <a:t>년임기</a:t>
                      </a:r>
                      <a:r>
                        <a:rPr lang="ko-KR" altLang="en-US" dirty="0"/>
                        <a:t>  중임가능</a:t>
                      </a:r>
                      <a:endParaRPr lang="en-US" altLang="ko-KR" dirty="0"/>
                    </a:p>
                    <a:p>
                      <a:pPr latinLnBrk="1"/>
                      <a:r>
                        <a:rPr lang="ko-KR" altLang="en-US" dirty="0" err="1"/>
                        <a:t>파종별</a:t>
                      </a:r>
                      <a:r>
                        <a:rPr lang="ko-KR" altLang="en-US" dirty="0"/>
                        <a:t> 균형</a:t>
                      </a:r>
                      <a:endParaRPr lang="en-US" altLang="ko-KR" dirty="0"/>
                    </a:p>
                    <a:p>
                      <a:pPr latinLnBrk="1"/>
                      <a:r>
                        <a:rPr lang="ko-KR" altLang="en-US" dirty="0"/>
                        <a:t>해당 파종 추천  </a:t>
                      </a:r>
                      <a:endParaRPr lang="en-US" altLang="ko-KR" dirty="0"/>
                    </a:p>
                    <a:p>
                      <a:pPr latinLnBrk="1"/>
                      <a:r>
                        <a:rPr lang="ko-KR" altLang="en-US" dirty="0"/>
                        <a:t>추천위원회 심의</a:t>
                      </a:r>
                      <a:endParaRPr lang="en-US" altLang="ko-KR" dirty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/>
                    </a:p>
                    <a:p>
                      <a:pPr latinLnBrk="1"/>
                      <a:r>
                        <a:rPr lang="ko-KR" altLang="en-US" dirty="0"/>
                        <a:t>참판 참의 병사</a:t>
                      </a:r>
                      <a:r>
                        <a:rPr lang="en-US" altLang="ko-KR" dirty="0"/>
                        <a:t>2</a:t>
                      </a:r>
                    </a:p>
                    <a:p>
                      <a:pPr latinLnBrk="1"/>
                      <a:r>
                        <a:rPr lang="ko-KR" altLang="en-US" dirty="0" err="1"/>
                        <a:t>판윤</a:t>
                      </a:r>
                      <a:r>
                        <a:rPr lang="ko-KR" altLang="en-US" dirty="0"/>
                        <a:t> </a:t>
                      </a:r>
                      <a:r>
                        <a:rPr lang="ko-KR" altLang="en-US" dirty="0" err="1"/>
                        <a:t>통덕</a:t>
                      </a:r>
                      <a:r>
                        <a:rPr lang="ko-KR" altLang="en-US" dirty="0"/>
                        <a:t> 모정</a:t>
                      </a:r>
                      <a:r>
                        <a:rPr lang="en-US" altLang="ko-KR" dirty="0"/>
                        <a:t>1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추천위원회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전임회장</a:t>
                      </a:r>
                      <a:r>
                        <a:rPr lang="en-US" altLang="ko-KR" dirty="0"/>
                        <a:t>,</a:t>
                      </a:r>
                      <a:r>
                        <a:rPr lang="ko-KR" altLang="en-US" baseline="0" dirty="0"/>
                        <a:t> 중앙상임위원</a:t>
                      </a:r>
                      <a:r>
                        <a:rPr lang="ko-KR" altLang="en-US" dirty="0"/>
                        <a:t> </a:t>
                      </a:r>
                      <a:endParaRPr lang="en-US" altLang="ko-KR" dirty="0"/>
                    </a:p>
                    <a:p>
                      <a:pPr latinLnBrk="1"/>
                      <a:r>
                        <a:rPr lang="ko-KR" altLang="en-US" dirty="0" err="1"/>
                        <a:t>파종별</a:t>
                      </a:r>
                      <a:r>
                        <a:rPr lang="ko-KR" altLang="en-US" dirty="0"/>
                        <a:t> 회장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자격조건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인품</a:t>
                      </a:r>
                      <a:r>
                        <a:rPr lang="en-US" altLang="ko-KR" dirty="0"/>
                        <a:t>30</a:t>
                      </a:r>
                    </a:p>
                    <a:p>
                      <a:pPr latinLnBrk="1"/>
                      <a:r>
                        <a:rPr lang="ko-KR" altLang="en-US" dirty="0"/>
                        <a:t>종친회 기여도</a:t>
                      </a:r>
                      <a:r>
                        <a:rPr lang="en-US" altLang="ko-KR" dirty="0"/>
                        <a:t>40</a:t>
                      </a:r>
                    </a:p>
                    <a:p>
                      <a:pPr latinLnBrk="1"/>
                      <a:r>
                        <a:rPr lang="ko-KR" altLang="en-US" dirty="0"/>
                        <a:t>일반경력</a:t>
                      </a:r>
                      <a:r>
                        <a:rPr lang="en-US" altLang="ko-KR" dirty="0"/>
                        <a:t>30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/>
                        <a:t>전과등</a:t>
                      </a:r>
                      <a:r>
                        <a:rPr lang="ko-KR" altLang="en-US" dirty="0"/>
                        <a:t> 결격사유</a:t>
                      </a:r>
                      <a:endParaRPr lang="en-US" altLang="ko-KR" dirty="0"/>
                    </a:p>
                    <a:p>
                      <a:pPr latinLnBrk="1"/>
                      <a:r>
                        <a:rPr lang="ko-KR" altLang="en-US" dirty="0"/>
                        <a:t>년간 일천 만 원 </a:t>
                      </a:r>
                      <a:r>
                        <a:rPr lang="ko-KR" altLang="en-US" dirty="0" err="1"/>
                        <a:t>헌성</a:t>
                      </a:r>
                      <a:endParaRPr lang="en-US" altLang="ko-KR" dirty="0"/>
                    </a:p>
                    <a:p>
                      <a:pPr latinLnBrk="1"/>
                      <a:r>
                        <a:rPr lang="en-US" altLang="ko-KR" dirty="0"/>
                        <a:t>3</a:t>
                      </a:r>
                      <a:r>
                        <a:rPr lang="ko-KR" altLang="en-US" dirty="0"/>
                        <a:t>급 이상 공직자</a:t>
                      </a:r>
                      <a:r>
                        <a:rPr lang="en-US" altLang="ko-KR" dirty="0"/>
                        <a:t>,</a:t>
                      </a:r>
                    </a:p>
                    <a:p>
                      <a:pPr latinLnBrk="1"/>
                      <a:r>
                        <a:rPr lang="ko-KR" altLang="en-US" dirty="0"/>
                        <a:t>교장</a:t>
                      </a:r>
                      <a:endParaRPr lang="en-US" altLang="ko-KR" dirty="0"/>
                    </a:p>
                    <a:p>
                      <a:pPr latinLnBrk="1"/>
                      <a:r>
                        <a:rPr lang="ko-KR" altLang="en-US" dirty="0"/>
                        <a:t>대기업 전무 이상</a:t>
                      </a:r>
                      <a:r>
                        <a:rPr lang="en-US" altLang="ko-KR" dirty="0"/>
                        <a:t>,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추인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이사회 의결</a:t>
                      </a:r>
                      <a:endParaRPr lang="en-US" altLang="ko-KR" dirty="0"/>
                    </a:p>
                    <a:p>
                      <a:pPr latinLnBrk="1"/>
                      <a:r>
                        <a:rPr lang="ko-KR" altLang="en-US" dirty="0"/>
                        <a:t>총회 추인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54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발전기금 및 사무실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41322853"/>
              </p:ext>
            </p:extLst>
          </p:nvPr>
        </p:nvGraphicFramePr>
        <p:xfrm>
          <a:off x="914400" y="1447800"/>
          <a:ext cx="7772353" cy="4496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0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8849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618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19311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발전 기금</a:t>
                      </a:r>
                      <a:endParaRPr lang="ko-KR" altLang="en-US" sz="2400" dirty="0"/>
                    </a:p>
                  </a:txBody>
                  <a:tcPr marL="85776" marR="8577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목표  </a:t>
                      </a:r>
                      <a:r>
                        <a:rPr lang="en-US" altLang="ko-KR" sz="2400" dirty="0" smtClean="0"/>
                        <a:t>: 7</a:t>
                      </a:r>
                      <a:r>
                        <a:rPr lang="ko-KR" altLang="en-US" sz="2400" dirty="0" smtClean="0"/>
                        <a:t>억 원</a:t>
                      </a:r>
                      <a:endParaRPr lang="en-US" altLang="ko-KR" sz="2400" dirty="0" smtClean="0"/>
                    </a:p>
                    <a:p>
                      <a:pPr latinLnBrk="1"/>
                      <a:endParaRPr lang="ko-KR" altLang="en-US" sz="2400" dirty="0"/>
                    </a:p>
                  </a:txBody>
                  <a:tcPr marL="85776" marR="85776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85776" marR="85776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695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현재 기금</a:t>
                      </a:r>
                      <a:endParaRPr lang="ko-KR" altLang="en-US" sz="2400" dirty="0"/>
                    </a:p>
                  </a:txBody>
                  <a:tcPr marL="85776" marR="8577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 </a:t>
                      </a:r>
                      <a:r>
                        <a:rPr lang="en-US" altLang="ko-KR" sz="2400" dirty="0" smtClean="0"/>
                        <a:t>6</a:t>
                      </a:r>
                      <a:r>
                        <a:rPr lang="ko-KR" altLang="en-US" sz="2400" dirty="0" smtClean="0"/>
                        <a:t>천 </a:t>
                      </a:r>
                      <a:r>
                        <a:rPr lang="en-US" altLang="ko-KR" sz="2400" dirty="0" smtClean="0"/>
                        <a:t>2</a:t>
                      </a:r>
                      <a:r>
                        <a:rPr lang="ko-KR" altLang="en-US" sz="2400" dirty="0" smtClean="0"/>
                        <a:t>백</a:t>
                      </a:r>
                      <a:r>
                        <a:rPr lang="en-US" altLang="ko-KR" sz="2400" dirty="0" smtClean="0"/>
                        <a:t>, (</a:t>
                      </a:r>
                      <a:r>
                        <a:rPr lang="ko-KR" altLang="en-US" sz="2400" dirty="0" smtClean="0"/>
                        <a:t>대동보 </a:t>
                      </a:r>
                      <a:r>
                        <a:rPr lang="en-US" altLang="ko-KR" sz="2400" dirty="0" smtClean="0"/>
                        <a:t>8</a:t>
                      </a:r>
                      <a:r>
                        <a:rPr lang="ko-KR" altLang="en-US" sz="2400" dirty="0" smtClean="0"/>
                        <a:t>천</a:t>
                      </a:r>
                      <a:r>
                        <a:rPr lang="en-US" altLang="ko-KR" sz="2400" dirty="0" smtClean="0"/>
                        <a:t>~1</a:t>
                      </a:r>
                      <a:r>
                        <a:rPr lang="ko-KR" altLang="en-US" sz="2400" dirty="0" smtClean="0"/>
                        <a:t>억</a:t>
                      </a:r>
                      <a:r>
                        <a:rPr lang="en-US" altLang="ko-KR" sz="2400" dirty="0" smtClean="0"/>
                        <a:t>)</a:t>
                      </a:r>
                    </a:p>
                    <a:p>
                      <a:pPr latinLnBrk="1"/>
                      <a:endParaRPr lang="ko-KR" altLang="en-US" sz="2400" dirty="0"/>
                    </a:p>
                  </a:txBody>
                  <a:tcPr marL="85776" marR="85776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85776" marR="85776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3052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추가 모금 </a:t>
                      </a:r>
                      <a:r>
                        <a:rPr lang="en-US" altLang="ko-KR" sz="2400" dirty="0" smtClean="0"/>
                        <a:t>5,5</a:t>
                      </a:r>
                      <a:r>
                        <a:rPr lang="ko-KR" altLang="en-US" sz="2400" dirty="0" smtClean="0"/>
                        <a:t>억</a:t>
                      </a:r>
                      <a:endParaRPr lang="ko-KR" altLang="en-US" sz="2400" dirty="0"/>
                    </a:p>
                  </a:txBody>
                  <a:tcPr marL="85776" marR="8577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-</a:t>
                      </a:r>
                      <a:r>
                        <a:rPr lang="ko-KR" altLang="en-US" sz="2400" dirty="0" smtClean="0"/>
                        <a:t>문중 자산 처분금의 </a:t>
                      </a:r>
                      <a:r>
                        <a:rPr lang="en-US" altLang="ko-KR" sz="2400" dirty="0" smtClean="0"/>
                        <a:t>20</a:t>
                      </a:r>
                      <a:r>
                        <a:rPr lang="ko-KR" altLang="en-US" sz="2400" dirty="0" smtClean="0"/>
                        <a:t>프로</a:t>
                      </a:r>
                      <a:endParaRPr lang="en-US" altLang="ko-KR" sz="2400" dirty="0" smtClean="0"/>
                    </a:p>
                    <a:p>
                      <a:pPr latinLnBrk="1"/>
                      <a:r>
                        <a:rPr lang="en-US" altLang="ko-KR" sz="2400" dirty="0" smtClean="0"/>
                        <a:t>-</a:t>
                      </a:r>
                      <a:r>
                        <a:rPr lang="ko-KR" altLang="en-US" sz="2400" dirty="0" smtClean="0"/>
                        <a:t>파종 문중 별 </a:t>
                      </a:r>
                      <a:r>
                        <a:rPr lang="ko-KR" altLang="en-US" sz="2400" dirty="0" err="1" smtClean="0"/>
                        <a:t>헌성금</a:t>
                      </a:r>
                      <a:endParaRPr lang="ko-KR" altLang="en-US" sz="2400" dirty="0"/>
                    </a:p>
                  </a:txBody>
                  <a:tcPr marL="85776" marR="85776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85776" marR="8577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4409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err="1" smtClean="0"/>
                        <a:t>대종회</a:t>
                      </a:r>
                      <a:r>
                        <a:rPr lang="ko-KR" altLang="en-US" sz="2400" dirty="0" smtClean="0"/>
                        <a:t> 사무실</a:t>
                      </a:r>
                      <a:endParaRPr lang="ko-KR" altLang="en-US" sz="2400" dirty="0"/>
                    </a:p>
                  </a:txBody>
                  <a:tcPr marL="85776" marR="8577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-3</a:t>
                      </a:r>
                      <a:r>
                        <a:rPr lang="ko-KR" altLang="en-US" sz="2400" dirty="0" smtClean="0"/>
                        <a:t>억</a:t>
                      </a:r>
                      <a:r>
                        <a:rPr lang="en-US" altLang="ko-KR" sz="2400" dirty="0" smtClean="0"/>
                        <a:t>(</a:t>
                      </a:r>
                      <a:r>
                        <a:rPr lang="ko-KR" altLang="en-US" sz="2400" dirty="0" smtClean="0"/>
                        <a:t>오피스텔</a:t>
                      </a:r>
                      <a:r>
                        <a:rPr lang="en-US" altLang="ko-KR" sz="2400" dirty="0" smtClean="0"/>
                        <a:t>)</a:t>
                      </a:r>
                    </a:p>
                    <a:p>
                      <a:pPr latinLnBrk="1"/>
                      <a:r>
                        <a:rPr lang="en-US" altLang="ko-KR" sz="2400" dirty="0" smtClean="0"/>
                        <a:t>-</a:t>
                      </a:r>
                      <a:r>
                        <a:rPr lang="ko-KR" altLang="en-US" sz="2400" dirty="0" smtClean="0"/>
                        <a:t>비용 년 </a:t>
                      </a:r>
                      <a:r>
                        <a:rPr lang="ko-KR" altLang="en-US" sz="2400" dirty="0" err="1" smtClean="0"/>
                        <a:t>일천이백만원</a:t>
                      </a:r>
                      <a:r>
                        <a:rPr lang="en-US" altLang="ko-KR" sz="2400" dirty="0"/>
                        <a:t>(</a:t>
                      </a:r>
                      <a:r>
                        <a:rPr lang="ko-KR" altLang="en-US" sz="2400" dirty="0"/>
                        <a:t>월</a:t>
                      </a:r>
                      <a:r>
                        <a:rPr lang="en-US" altLang="ko-KR" sz="2400" baseline="0" dirty="0"/>
                        <a:t> </a:t>
                      </a:r>
                      <a:r>
                        <a:rPr lang="ko-KR" altLang="en-US" sz="2400" baseline="0" dirty="0" err="1"/>
                        <a:t>백만</a:t>
                      </a:r>
                      <a:r>
                        <a:rPr lang="ko-KR" altLang="en-US" sz="2400" dirty="0" err="1"/>
                        <a:t>원</a:t>
                      </a:r>
                      <a:r>
                        <a:rPr lang="en-US" altLang="ko-KR" sz="2400" dirty="0"/>
                        <a:t>)</a:t>
                      </a:r>
                      <a:endParaRPr lang="en-US" altLang="ko-KR" sz="2400" baseline="0" dirty="0"/>
                    </a:p>
                    <a:p>
                      <a:pPr latinLnBrk="1"/>
                      <a:r>
                        <a:rPr lang="en-US" altLang="ko-KR" sz="2400" baseline="0" dirty="0"/>
                        <a:t>  </a:t>
                      </a:r>
                      <a:r>
                        <a:rPr lang="ko-KR" altLang="en-US" sz="2400" baseline="0" dirty="0"/>
                        <a:t>수단등록비         월</a:t>
                      </a:r>
                      <a:r>
                        <a:rPr lang="en-US" altLang="ko-KR" sz="2400" baseline="0" dirty="0"/>
                        <a:t>50</a:t>
                      </a:r>
                      <a:r>
                        <a:rPr lang="ko-KR" altLang="en-US" sz="2400" baseline="0" dirty="0"/>
                        <a:t>만원</a:t>
                      </a:r>
                      <a:endParaRPr lang="en-US" altLang="ko-KR" sz="2400" baseline="0" dirty="0"/>
                    </a:p>
                    <a:p>
                      <a:pPr latinLnBrk="1"/>
                      <a:r>
                        <a:rPr lang="en-US" altLang="ko-KR" sz="2400" baseline="0" dirty="0"/>
                        <a:t> </a:t>
                      </a:r>
                      <a:r>
                        <a:rPr lang="ko-KR" altLang="en-US" sz="2400" baseline="0" dirty="0" smtClean="0"/>
                        <a:t>년 회비 </a:t>
                      </a:r>
                      <a:r>
                        <a:rPr lang="ko-KR" altLang="en-US" sz="2400" baseline="0" dirty="0"/>
                        <a:t>지원      </a:t>
                      </a:r>
                      <a:r>
                        <a:rPr lang="ko-KR" altLang="en-US" sz="2400" baseline="0" dirty="0" smtClean="0"/>
                        <a:t>  </a:t>
                      </a:r>
                      <a:r>
                        <a:rPr lang="ko-KR" altLang="en-US" sz="2400" baseline="0" dirty="0"/>
                        <a:t>월</a:t>
                      </a:r>
                      <a:r>
                        <a:rPr lang="en-US" altLang="ko-KR" sz="2400" baseline="0" dirty="0"/>
                        <a:t>50</a:t>
                      </a:r>
                      <a:r>
                        <a:rPr lang="ko-KR" altLang="en-US" sz="2400" baseline="0" dirty="0"/>
                        <a:t>만원</a:t>
                      </a:r>
                      <a:endParaRPr lang="ko-KR" altLang="en-US" sz="2400" dirty="0"/>
                    </a:p>
                  </a:txBody>
                  <a:tcPr marL="85776" marR="85776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85776" marR="85776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63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목  차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진행 순서</a:t>
            </a:r>
            <a:endParaRPr lang="en-US" altLang="ko-KR" dirty="0"/>
          </a:p>
          <a:p>
            <a:r>
              <a:rPr lang="ko-KR" altLang="en-US" dirty="0" err="1"/>
              <a:t>종훈교육</a:t>
            </a:r>
            <a:endParaRPr lang="en-US" altLang="ko-KR" dirty="0"/>
          </a:p>
          <a:p>
            <a:r>
              <a:rPr lang="ko-KR" altLang="en-US" dirty="0"/>
              <a:t>도전 정신</a:t>
            </a:r>
            <a:endParaRPr lang="en-US" altLang="ko-KR" dirty="0"/>
          </a:p>
          <a:p>
            <a:r>
              <a:rPr lang="ko-KR" altLang="en-US" dirty="0"/>
              <a:t>생태적 삶</a:t>
            </a:r>
            <a:endParaRPr lang="en-US" altLang="ko-KR" dirty="0"/>
          </a:p>
          <a:p>
            <a:r>
              <a:rPr lang="ko-KR" altLang="en-US" dirty="0"/>
              <a:t>우리 족보와 역사</a:t>
            </a:r>
            <a:endParaRPr lang="en-US" altLang="ko-KR" dirty="0"/>
          </a:p>
          <a:p>
            <a:r>
              <a:rPr lang="ko-KR" altLang="en-US" dirty="0"/>
              <a:t>족보 검색 방법</a:t>
            </a:r>
            <a:r>
              <a:rPr lang="en-US" altLang="ko-KR" dirty="0"/>
              <a:t>,</a:t>
            </a:r>
            <a:r>
              <a:rPr lang="ko-KR" altLang="en-US" dirty="0"/>
              <a:t>진행 사항</a:t>
            </a:r>
            <a:endParaRPr lang="en-US" altLang="ko-KR" dirty="0"/>
          </a:p>
          <a:p>
            <a:r>
              <a:rPr lang="ko-KR" altLang="en-US" dirty="0"/>
              <a:t>서책족보 구성</a:t>
            </a:r>
            <a:endParaRPr lang="en-US" altLang="ko-KR" dirty="0"/>
          </a:p>
          <a:p>
            <a:r>
              <a:rPr lang="ko-KR" altLang="en-US" dirty="0"/>
              <a:t>문중 현안</a:t>
            </a:r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60811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036200"/>
              </p:ext>
            </p:extLst>
          </p:nvPr>
        </p:nvGraphicFramePr>
        <p:xfrm>
          <a:off x="1043608" y="692697"/>
          <a:ext cx="7560840" cy="8654555"/>
        </p:xfrm>
        <a:graphic>
          <a:graphicData uri="http://schemas.openxmlformats.org/drawingml/2006/table">
            <a:tbl>
              <a:tblPr/>
              <a:tblGrid>
                <a:gridCol w="14418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9116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3987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8798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9243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시 간 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5795" marR="55795" marT="15426" marB="154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내 용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5795" marR="55795" marT="15426" marB="154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담 당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5795" marR="55795" marT="15426" marB="154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비고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5795" marR="55795" marT="15426" marB="154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02111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14:30~14:50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15:00~15:50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15500~16:00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16:00~16:50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17:00~17:50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18:00~18:40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18:50~20:20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20:30~22:00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06:30~07:30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07:50~08:40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09:00~09:40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09:50~10:40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latin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10:50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11:00~12:00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12:00 </a:t>
                      </a: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해산</a:t>
                      </a: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latin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latin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latin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latin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latin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latin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latin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5795" marR="55795" marT="15426" marB="154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등록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참석자 명부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,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명찰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) 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회장님 인사 말씀 및 종훈 </a:t>
                      </a: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강의</a:t>
                      </a: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일정소개 숙소배정</a:t>
                      </a: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</a:rPr>
                        <a:t>참석자 소개</a:t>
                      </a: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</a:rPr>
                        <a:t>(</a:t>
                      </a:r>
                      <a:r>
                        <a:rPr lang="ko-KR" altLang="en-US" sz="1200" kern="0" spc="0" dirty="0" err="1" smtClean="0">
                          <a:solidFill>
                            <a:srgbClr val="000000"/>
                          </a:solidFill>
                          <a:effectLst/>
                        </a:rPr>
                        <a:t>송계문중</a:t>
                      </a: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</a:rPr>
                        <a:t>,</a:t>
                      </a: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</a:rPr>
                        <a:t>편찬위원장</a:t>
                      </a:r>
                      <a:r>
                        <a:rPr lang="en-US" altLang="ko-KR" sz="1200" kern="0" spc="0" smtClean="0">
                          <a:solidFill>
                            <a:srgbClr val="000000"/>
                          </a:solidFill>
                          <a:effectLst/>
                        </a:rPr>
                        <a:t>…..)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도전정신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err="1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석씨</a:t>
                      </a: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 족보와 역사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,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디지털전자족보 시연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식사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족의 </a:t>
                      </a:r>
                      <a:r>
                        <a:rPr lang="ko-KR" altLang="en-US" sz="1200" kern="0" spc="0" dirty="0" err="1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돈목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자기소개 </a:t>
                      </a: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문중 소개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장기자랑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기상 산책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조식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대동보 추진 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현황 설명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(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서책족보기준</a:t>
                      </a: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종친회 발전 방안 토론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-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기금 조성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-</a:t>
                      </a: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대종회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 사무실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-</a:t>
                      </a: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활성화 방안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신변정리 기념촬영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중식</a:t>
                      </a: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5795" marR="55795" marT="15426" marB="154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총무 재무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대종회장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사무총장</a:t>
                      </a: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err="1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석호현재경회장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err="1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석권균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바비큐 파티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각 종친회별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대보사</a:t>
                      </a: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 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5795" marR="55795" marT="15426" marB="154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 err="1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석균광</a:t>
                      </a: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 </a:t>
                      </a: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(</a:t>
                      </a:r>
                      <a:r>
                        <a:rPr lang="ko-KR" altLang="en-US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홍보담당</a:t>
                      </a:r>
                      <a:r>
                        <a:rPr lang="en-US" altLang="ko-KR" sz="1200" kern="0" spc="0" dirty="0" smtClean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)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  <a:ea typeface="한양해서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ko-KR" sz="1200" kern="0" spc="0" dirty="0" smtClean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5795" marR="55795" marT="15426" marB="154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4086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*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참석 대상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5795" marR="55795" marT="15426" marB="154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석씨 남녀 노소 가족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(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한양해서"/>
                        </a:rPr>
                        <a:t>각문중 대표는 필수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한양해서"/>
                        </a:rPr>
                        <a:t>)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5795" marR="55795" marT="15426" marB="154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 dirty="0">
                          <a:solidFill>
                            <a:srgbClr val="000000"/>
                          </a:solidFill>
                          <a:effectLst/>
                          <a:latin typeface="한양해서"/>
                          <a:ea typeface="한양해서"/>
                        </a:rPr>
                        <a:t>예상인원 사전 통지 요망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  <a:latin typeface="한양해서"/>
                      </a:endParaRPr>
                    </a:p>
                  </a:txBody>
                  <a:tcPr marL="55795" marR="55795" marT="15426" marB="1542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004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1028700"/>
            <a:ext cx="6200775" cy="685800"/>
          </a:xfrm>
        </p:spPr>
        <p:txBody>
          <a:bodyPr>
            <a:normAutofit fontScale="90000"/>
          </a:bodyPr>
          <a:lstStyle/>
          <a:p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목차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종훈교육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ko-KR" altLang="en-US" dirty="0"/>
              <a:t>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714501" y="1714500"/>
            <a:ext cx="6486524" cy="3314700"/>
          </a:xfrm>
        </p:spPr>
        <p:txBody>
          <a:bodyPr>
            <a:normAutofit/>
          </a:bodyPr>
          <a:lstStyle/>
          <a:p>
            <a:pPr marL="771525" indent="-771525">
              <a:buFont typeface="+mj-lt"/>
              <a:buAutoNum type="romanUcPeriod"/>
            </a:pPr>
            <a:r>
              <a:rPr lang="ko-KR" altLang="en-US" sz="3600" dirty="0"/>
              <a:t>종훈 </a:t>
            </a:r>
            <a:endParaRPr lang="en-US" altLang="ko-KR" sz="3600" dirty="0"/>
          </a:p>
          <a:p>
            <a:pPr marL="771525" indent="-771525">
              <a:buFont typeface="+mj-lt"/>
              <a:buAutoNum type="romanUcPeriod"/>
            </a:pPr>
            <a:r>
              <a:rPr lang="ko-KR" altLang="en-US" sz="3600" dirty="0"/>
              <a:t>한국의 뿌리문화</a:t>
            </a:r>
            <a:endParaRPr lang="en-US" altLang="ko-KR" sz="3600" dirty="0"/>
          </a:p>
          <a:p>
            <a:pPr marL="771525" indent="-771525">
              <a:buFont typeface="+mj-lt"/>
              <a:buAutoNum type="romanUcPeriod"/>
            </a:pPr>
            <a:r>
              <a:rPr lang="ko-KR" altLang="en-US" sz="3600" dirty="0"/>
              <a:t>가정문화와 윤리</a:t>
            </a:r>
            <a:endParaRPr lang="en-US" altLang="ko-KR" sz="3600" dirty="0"/>
          </a:p>
          <a:p>
            <a:pPr marL="771525" indent="-771525">
              <a:buFont typeface="+mj-lt"/>
              <a:buAutoNum type="romanUcPeriod"/>
            </a:pPr>
            <a:r>
              <a:rPr lang="ko-KR" altLang="en-US" sz="3600" dirty="0"/>
              <a:t>한민족의 사명</a:t>
            </a:r>
            <a:endParaRPr lang="en-US" altLang="ko-KR" sz="3600" dirty="0"/>
          </a:p>
          <a:p>
            <a:pPr marL="771525" indent="-771525">
              <a:buFont typeface="+mj-lt"/>
              <a:buAutoNum type="romanUcPeriod"/>
            </a:pPr>
            <a:r>
              <a:rPr lang="ko-KR" altLang="en-US" sz="3600" dirty="0"/>
              <a:t>남북통일과 세계평화</a:t>
            </a:r>
            <a:endParaRPr lang="en-US" altLang="ko-KR" sz="3600" dirty="0"/>
          </a:p>
        </p:txBody>
      </p:sp>
    </p:spTree>
    <p:extLst>
      <p:ext uri="{BB962C8B-B14F-4D97-AF65-F5344CB8AC3E}">
        <p14:creationId xmlns:p14="http://schemas.microsoft.com/office/powerpoint/2010/main" val="391146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C1F4853-C54C-46FC-9041-E97CFA261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350" y="1077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o-KR" altLang="en-US" b="1" dirty="0">
                <a:solidFill>
                  <a:srgbClr val="000000"/>
                </a:solidFill>
                <a:latin typeface="함초롬바탕"/>
              </a:rPr>
              <a:t>도전정신</a:t>
            </a:r>
            <a:r>
              <a:rPr lang="ko-KR" altLang="en-US" dirty="0">
                <a:solidFill>
                  <a:srgbClr val="000000"/>
                </a:solidFill>
                <a:latin typeface="함초롬바탕"/>
              </a:rPr>
              <a:t/>
            </a:r>
            <a:br>
              <a:rPr lang="ko-KR" altLang="en-US" dirty="0">
                <a:solidFill>
                  <a:srgbClr val="000000"/>
                </a:solidFill>
                <a:latin typeface="함초롬바탕"/>
              </a:rPr>
            </a:b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415F610A-26A8-468F-B0F1-099BBF3FD6B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93204" y="2060848"/>
            <a:ext cx="8229600" cy="4525963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="" xmlns:a16="http://schemas.microsoft.com/office/drawing/2014/main" id="{D503C08E-F011-482F-87AF-950C6DB77627}"/>
              </a:ext>
            </a:extLst>
          </p:cNvPr>
          <p:cNvSpPr/>
          <p:nvPr/>
        </p:nvSpPr>
        <p:spPr>
          <a:xfrm>
            <a:off x="827584" y="2305071"/>
            <a:ext cx="7560840" cy="27559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60000"/>
              </a:lnSpc>
            </a:pPr>
            <a:r>
              <a:rPr lang="ko-KR" altLang="en-US" sz="2800" dirty="0">
                <a:solidFill>
                  <a:srgbClr val="000000"/>
                </a:solidFill>
                <a:latin typeface="함초롬바탕"/>
              </a:rPr>
              <a:t>충주 </a:t>
            </a:r>
            <a:r>
              <a:rPr lang="ko-KR" altLang="en-US" sz="2800" dirty="0" err="1">
                <a:solidFill>
                  <a:srgbClr val="000000"/>
                </a:solidFill>
                <a:latin typeface="함초롬바탕"/>
              </a:rPr>
              <a:t>신니면</a:t>
            </a:r>
            <a:r>
              <a:rPr lang="ko-KR" altLang="en-US" sz="2800" dirty="0">
                <a:solidFill>
                  <a:srgbClr val="000000"/>
                </a:solidFill>
                <a:latin typeface="함초롬바탕"/>
              </a:rPr>
              <a:t> 오게 된 계기는</a:t>
            </a:r>
            <a:r>
              <a:rPr lang="en-US" altLang="ko-KR" sz="2800" dirty="0">
                <a:solidFill>
                  <a:srgbClr val="000000"/>
                </a:solidFill>
                <a:latin typeface="함초롬바탕"/>
              </a:rPr>
              <a:t>?</a:t>
            </a:r>
          </a:p>
          <a:p>
            <a:pPr algn="just">
              <a:lnSpc>
                <a:spcPct val="160000"/>
              </a:lnSpc>
            </a:pPr>
            <a:r>
              <a:rPr lang="ko-KR" altLang="en-US" sz="2800" dirty="0">
                <a:solidFill>
                  <a:srgbClr val="000000"/>
                </a:solidFill>
                <a:latin typeface="함초롬바탕"/>
              </a:rPr>
              <a:t>지금까지 어떤 일들을 했나</a:t>
            </a:r>
            <a:r>
              <a:rPr lang="en-US" altLang="ko-KR" sz="2800" dirty="0">
                <a:solidFill>
                  <a:srgbClr val="000000"/>
                </a:solidFill>
                <a:latin typeface="함초롬바탕"/>
              </a:rPr>
              <a:t>.</a:t>
            </a:r>
          </a:p>
          <a:p>
            <a:pPr algn="just">
              <a:lnSpc>
                <a:spcPct val="160000"/>
              </a:lnSpc>
            </a:pPr>
            <a:r>
              <a:rPr lang="ko-KR" altLang="en-US" sz="2800" dirty="0">
                <a:solidFill>
                  <a:srgbClr val="000000"/>
                </a:solidFill>
                <a:latin typeface="함초롬바탕"/>
              </a:rPr>
              <a:t>매력은</a:t>
            </a:r>
            <a:r>
              <a:rPr lang="en-US" altLang="ko-KR" sz="2800" dirty="0">
                <a:solidFill>
                  <a:srgbClr val="000000"/>
                </a:solidFill>
                <a:latin typeface="함초롬바탕"/>
              </a:rPr>
              <a:t>?</a:t>
            </a:r>
          </a:p>
          <a:p>
            <a:pPr algn="just">
              <a:lnSpc>
                <a:spcPct val="160000"/>
              </a:lnSpc>
            </a:pPr>
            <a:r>
              <a:rPr lang="ko-KR" altLang="en-US" sz="2800" dirty="0">
                <a:solidFill>
                  <a:srgbClr val="000000"/>
                </a:solidFill>
                <a:latin typeface="함초롬바탕"/>
              </a:rPr>
              <a:t>앞으로의 계획은</a:t>
            </a:r>
            <a:r>
              <a:rPr lang="en-US" altLang="ko-KR" sz="2800" dirty="0">
                <a:solidFill>
                  <a:srgbClr val="000000"/>
                </a:solidFill>
                <a:latin typeface="함초롬바탕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92416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72361772"/>
              </p:ext>
            </p:extLst>
          </p:nvPr>
        </p:nvGraphicFramePr>
        <p:xfrm>
          <a:off x="251520" y="260648"/>
          <a:ext cx="8640960" cy="637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482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시  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역   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주요  사건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족  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12C</a:t>
                      </a:r>
                      <a:r>
                        <a:rPr lang="ko-KR" altLang="en-US" sz="1600" dirty="0"/>
                        <a:t> 말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en-US" altLang="ko-KR" sz="1600" dirty="0"/>
                        <a:t>1170~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/>
                        <a:t>정중부</a:t>
                      </a:r>
                      <a:r>
                        <a:rPr lang="ko-KR" altLang="en-US" sz="1600" dirty="0"/>
                        <a:t> </a:t>
                      </a:r>
                      <a:r>
                        <a:rPr lang="ko-KR" altLang="en-US" sz="1600" dirty="0" err="1"/>
                        <a:t>이의방</a:t>
                      </a:r>
                      <a:r>
                        <a:rPr lang="ko-KR" altLang="en-US" sz="1600" dirty="0"/>
                        <a:t> </a:t>
                      </a:r>
                      <a:r>
                        <a:rPr lang="ko-KR" altLang="en-US" sz="1600" dirty="0" err="1"/>
                        <a:t>경대승</a:t>
                      </a:r>
                      <a:r>
                        <a:rPr lang="ko-KR" altLang="en-US" sz="1600" dirty="0"/>
                        <a:t> 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이의민 </a:t>
                      </a:r>
                      <a:r>
                        <a:rPr lang="ko-KR" altLang="en-US" sz="1600" dirty="0" err="1"/>
                        <a:t>두경승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/>
                        <a:t>이자겸</a:t>
                      </a:r>
                      <a:r>
                        <a:rPr lang="ko-KR" altLang="en-US" sz="1600" dirty="0"/>
                        <a:t> </a:t>
                      </a:r>
                      <a:r>
                        <a:rPr lang="ko-KR" altLang="en-US" sz="1600" dirty="0" err="1"/>
                        <a:t>척준경</a:t>
                      </a:r>
                      <a:r>
                        <a:rPr lang="ko-KR" altLang="en-US" sz="1600" dirty="0"/>
                        <a:t> 김부식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무신정변 </a:t>
                      </a:r>
                      <a:r>
                        <a:rPr lang="ko-KR" altLang="en-US" sz="1600" dirty="0" err="1"/>
                        <a:t>조위총의</a:t>
                      </a:r>
                      <a:r>
                        <a:rPr lang="ko-KR" altLang="en-US" sz="1600" dirty="0"/>
                        <a:t> 난 </a:t>
                      </a:r>
                      <a:r>
                        <a:rPr lang="ko-KR" altLang="en-US" sz="1600" dirty="0" err="1"/>
                        <a:t>중방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/>
                        <a:t>석린</a:t>
                      </a:r>
                      <a:r>
                        <a:rPr lang="en-US" altLang="ko-KR" sz="1600" dirty="0"/>
                        <a:t>(</a:t>
                      </a:r>
                      <a:r>
                        <a:rPr lang="ko-KR" altLang="en-US" sz="1600" dirty="0" err="1"/>
                        <a:t>낭장</a:t>
                      </a:r>
                      <a:r>
                        <a:rPr lang="en-US" altLang="ko-KR" sz="1600" dirty="0"/>
                        <a:t>~</a:t>
                      </a:r>
                      <a:r>
                        <a:rPr lang="ko-KR" altLang="en-US" sz="1600" dirty="0"/>
                        <a:t>상장군</a:t>
                      </a:r>
                      <a:r>
                        <a:rPr lang="en-US" altLang="ko-KR" sz="1600" dirty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13C</a:t>
                      </a:r>
                      <a:r>
                        <a:rPr lang="ko-KR" altLang="en-US" sz="1600" dirty="0"/>
                        <a:t>초</a:t>
                      </a:r>
                      <a:r>
                        <a:rPr lang="en-US" altLang="ko-KR" sz="1600" dirty="0"/>
                        <a:t>~14 1196~1270</a:t>
                      </a:r>
                    </a:p>
                    <a:p>
                      <a:pPr latinLnBrk="1"/>
                      <a:r>
                        <a:rPr lang="en-US" altLang="ko-KR" sz="1600" dirty="0"/>
                        <a:t>1270~1368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최충헌 최충수</a:t>
                      </a:r>
                      <a:r>
                        <a:rPr lang="en-US" altLang="ko-KR" sz="1600" dirty="0"/>
                        <a:t>. . , </a:t>
                      </a:r>
                      <a:r>
                        <a:rPr lang="ko-KR" altLang="en-US" sz="1600" dirty="0"/>
                        <a:t> 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강화천도 </a:t>
                      </a:r>
                      <a:r>
                        <a:rPr lang="ko-KR" altLang="en-US" sz="1600" dirty="0" err="1"/>
                        <a:t>항몽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원 고려 지배 </a:t>
                      </a:r>
                      <a:r>
                        <a:rPr lang="en-US" altLang="ko-KR" sz="1600" dirty="0"/>
                        <a:t>98</a:t>
                      </a:r>
                      <a:r>
                        <a:rPr lang="ko-KR" altLang="en-US" sz="1600" dirty="0"/>
                        <a:t>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/>
                        <a:t>최씨집권</a:t>
                      </a:r>
                      <a:r>
                        <a:rPr lang="ko-KR" altLang="en-US" sz="1600" dirty="0"/>
                        <a:t> </a:t>
                      </a:r>
                      <a:r>
                        <a:rPr lang="en-US" altLang="ko-KR" sz="1600" dirty="0"/>
                        <a:t>68</a:t>
                      </a:r>
                      <a:r>
                        <a:rPr lang="ko-KR" altLang="en-US" sz="1600" dirty="0"/>
                        <a:t>년</a:t>
                      </a:r>
                      <a:r>
                        <a:rPr lang="en-US" altLang="ko-KR" sz="1600" dirty="0"/>
                        <a:t>(</a:t>
                      </a:r>
                      <a:r>
                        <a:rPr lang="ko-KR" altLang="en-US" sz="1600" dirty="0" err="1"/>
                        <a:t>도방</a:t>
                      </a:r>
                      <a:r>
                        <a:rPr lang="ko-KR" altLang="en-US" sz="1600" dirty="0"/>
                        <a:t> 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삼별초</a:t>
                      </a:r>
                      <a:r>
                        <a:rPr lang="en-US" altLang="ko-KR" sz="1600" dirty="0"/>
                        <a:t>)</a:t>
                      </a:r>
                      <a:r>
                        <a:rPr lang="ko-KR" altLang="en-US" sz="1600" dirty="0"/>
                        <a:t> 문신중용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2</a:t>
                      </a:r>
                      <a:r>
                        <a:rPr lang="ko-KR" altLang="en-US" sz="1600" dirty="0"/>
                        <a:t>세</a:t>
                      </a:r>
                      <a:r>
                        <a:rPr lang="en-US" altLang="ko-KR" sz="1600" dirty="0"/>
                        <a:t>~5</a:t>
                      </a:r>
                      <a:r>
                        <a:rPr lang="ko-KR" altLang="en-US" sz="1600" dirty="0"/>
                        <a:t>세 문하시중 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판결사 </a:t>
                      </a:r>
                      <a:r>
                        <a:rPr lang="ko-KR" altLang="en-US" sz="1600" dirty="0" err="1"/>
                        <a:t>밀직제학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14C </a:t>
                      </a:r>
                      <a:r>
                        <a:rPr lang="ko-KR" altLang="en-US" sz="1600" dirty="0"/>
                        <a:t>말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en-US" altLang="ko-KR" sz="1600" dirty="0"/>
                        <a:t>1392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지방호족세력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원명교체기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위화도회군</a:t>
                      </a:r>
                      <a:r>
                        <a:rPr lang="en-US" altLang="ko-KR" sz="1600" dirty="0"/>
                        <a:t>,</a:t>
                      </a:r>
                      <a:r>
                        <a:rPr lang="ko-KR" altLang="en-US" sz="1600" dirty="0"/>
                        <a:t>정몽주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여진족 왜구침입  신진사대부 등장</a:t>
                      </a:r>
                      <a:r>
                        <a:rPr lang="en-US" altLang="ko-KR" sz="1600" dirty="0"/>
                        <a:t>(</a:t>
                      </a:r>
                      <a:r>
                        <a:rPr lang="ko-KR" altLang="en-US" sz="1600" dirty="0"/>
                        <a:t>이방원 </a:t>
                      </a:r>
                      <a:r>
                        <a:rPr lang="ko-KR" altLang="en-US" sz="1600" dirty="0" err="1"/>
                        <a:t>정도전</a:t>
                      </a:r>
                      <a:r>
                        <a:rPr lang="en-US" altLang="ko-KR" sz="1600" dirty="0"/>
                        <a:t>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6</a:t>
                      </a:r>
                      <a:r>
                        <a:rPr lang="ko-KR" altLang="en-US" sz="1600" dirty="0"/>
                        <a:t>세 이자춘과 동서</a:t>
                      </a:r>
                      <a:r>
                        <a:rPr lang="en-US" altLang="ko-KR" sz="1600" dirty="0"/>
                        <a:t>,</a:t>
                      </a:r>
                    </a:p>
                    <a:p>
                      <a:pPr latinLnBrk="1"/>
                      <a:r>
                        <a:rPr lang="en-US" altLang="ko-KR" sz="1600" dirty="0"/>
                        <a:t>7</a:t>
                      </a:r>
                      <a:r>
                        <a:rPr lang="ko-KR" altLang="en-US" sz="1600" dirty="0"/>
                        <a:t>세 양선 어필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en-US" altLang="ko-KR" sz="1600" dirty="0"/>
                        <a:t>8</a:t>
                      </a:r>
                      <a:r>
                        <a:rPr lang="ko-KR" altLang="en-US" sz="1600" dirty="0"/>
                        <a:t>세 여명 대과급제 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수명 한성판윤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15C</a:t>
                      </a:r>
                      <a:r>
                        <a:rPr lang="en-US" altLang="ko-KR" sz="1600" baseline="0" dirty="0"/>
                        <a:t> </a:t>
                      </a:r>
                      <a:r>
                        <a:rPr lang="ko-KR" altLang="en-US" sz="1600" baseline="0" dirty="0"/>
                        <a:t>초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왕자의 난</a:t>
                      </a:r>
                      <a:r>
                        <a:rPr lang="en-US" altLang="ko-KR" sz="1600" dirty="0"/>
                        <a:t>,</a:t>
                      </a:r>
                      <a:r>
                        <a:rPr lang="ko-KR" altLang="en-US" sz="1600" dirty="0"/>
                        <a:t>함흥차사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이방원 집권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신진 사대부 세도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화원재</a:t>
                      </a:r>
                      <a:r>
                        <a:rPr lang="en-US" altLang="ko-KR" sz="1600" dirty="0"/>
                        <a:t>, </a:t>
                      </a:r>
                      <a:r>
                        <a:rPr lang="ko-KR" altLang="en-US" sz="1600" dirty="0" err="1"/>
                        <a:t>숭록대부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 </a:t>
                      </a:r>
                      <a:r>
                        <a:rPr lang="ko-KR" altLang="en-US" sz="1600" dirty="0" err="1"/>
                        <a:t>좌찬성</a:t>
                      </a:r>
                      <a:r>
                        <a:rPr lang="ko-KR" altLang="en-US" sz="1600" dirty="0"/>
                        <a:t> 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추서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16C </a:t>
                      </a:r>
                      <a:r>
                        <a:rPr lang="ko-KR" altLang="en-US" sz="1600" dirty="0"/>
                        <a:t>초 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영남사림등장 </a:t>
                      </a:r>
                      <a:r>
                        <a:rPr lang="en-US" altLang="ko-KR" sz="1600" dirty="0"/>
                        <a:t>4</a:t>
                      </a:r>
                      <a:r>
                        <a:rPr lang="ko-KR" altLang="en-US" sz="1600" dirty="0"/>
                        <a:t>대 사화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연산군폭정 중종반정 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동인서인</a:t>
                      </a:r>
                      <a:r>
                        <a:rPr lang="en-US" altLang="ko-KR" sz="1600" dirty="0"/>
                        <a:t>/</a:t>
                      </a:r>
                      <a:r>
                        <a:rPr lang="ko-KR" altLang="en-US" sz="1600"/>
                        <a:t>이조정랑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 </a:t>
                      </a:r>
                      <a:r>
                        <a:rPr lang="en-US" altLang="ko-KR" sz="1600" dirty="0"/>
                        <a:t>9</a:t>
                      </a:r>
                      <a:r>
                        <a:rPr lang="ko-KR" altLang="en-US" sz="1600" dirty="0"/>
                        <a:t>세 참판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en-US" altLang="ko-KR" sz="1600" dirty="0"/>
                        <a:t>10</a:t>
                      </a:r>
                      <a:r>
                        <a:rPr lang="ko-KR" altLang="en-US" sz="1600" dirty="0"/>
                        <a:t>세 모정 판서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en-US" altLang="ko-KR" sz="1600" dirty="0"/>
                        <a:t>10</a:t>
                      </a:r>
                      <a:r>
                        <a:rPr lang="ko-KR" altLang="en-US" sz="1600" dirty="0"/>
                        <a:t>세 </a:t>
                      </a:r>
                      <a:r>
                        <a:rPr lang="ko-KR" altLang="en-US" sz="1600" dirty="0" err="1"/>
                        <a:t>정신이조정랑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en-US" altLang="ko-KR" sz="1600" dirty="0"/>
                        <a:t>11</a:t>
                      </a:r>
                      <a:r>
                        <a:rPr lang="ko-KR" altLang="en-US" sz="1600" dirty="0"/>
                        <a:t>세 성옥 참의 사진 병사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en-US" altLang="ko-KR" sz="1600" dirty="0"/>
                        <a:t>12</a:t>
                      </a:r>
                      <a:r>
                        <a:rPr lang="ko-KR" altLang="en-US" sz="1600" dirty="0"/>
                        <a:t>세 </a:t>
                      </a:r>
                      <a:r>
                        <a:rPr lang="en-US" altLang="ko-KR" sz="1600" dirty="0"/>
                        <a:t>6</a:t>
                      </a:r>
                      <a:r>
                        <a:rPr lang="ko-KR" altLang="en-US" sz="1600" dirty="0" err="1"/>
                        <a:t>위부장</a:t>
                      </a:r>
                      <a:endParaRPr lang="en-US" altLang="ko-KR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16</a:t>
                      </a:r>
                      <a:r>
                        <a:rPr lang="ko-KR" altLang="en-US" sz="1600" dirty="0"/>
                        <a:t>말</a:t>
                      </a:r>
                      <a:r>
                        <a:rPr lang="en-US" altLang="ko-KR" sz="1600" dirty="0"/>
                        <a:t>~17</a:t>
                      </a:r>
                      <a:r>
                        <a:rPr lang="ko-KR" altLang="en-US" sz="1600" dirty="0"/>
                        <a:t>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선조 광해 인조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병자 정묘</a:t>
                      </a:r>
                      <a:r>
                        <a:rPr lang="en-US" altLang="ko-KR" sz="1600" dirty="0"/>
                        <a:t>,</a:t>
                      </a:r>
                      <a:r>
                        <a:rPr lang="ko-KR" altLang="en-US" sz="1600" dirty="0"/>
                        <a:t> 임진 정유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묘소와 기록이 없음</a:t>
                      </a:r>
                      <a:r>
                        <a:rPr lang="en-US" altLang="ko-KR" sz="1600" dirty="0"/>
                        <a:t>, </a:t>
                      </a:r>
                    </a:p>
                    <a:p>
                      <a:pPr latinLnBrk="1"/>
                      <a:r>
                        <a:rPr lang="ko-KR" altLang="en-US" sz="1600" dirty="0"/>
                        <a:t>선전관</a:t>
                      </a:r>
                      <a:r>
                        <a:rPr lang="en-US" altLang="ko-KR" sz="1600" dirty="0"/>
                        <a:t>,</a:t>
                      </a:r>
                      <a:r>
                        <a:rPr lang="ko-KR" altLang="en-US" sz="1600" dirty="0"/>
                        <a:t>시랑</a:t>
                      </a:r>
                      <a:r>
                        <a:rPr lang="en-US" altLang="ko-KR" sz="1600" dirty="0"/>
                        <a:t>, </a:t>
                      </a:r>
                      <a:r>
                        <a:rPr lang="ko-KR" altLang="en-US" sz="1600" dirty="0" err="1"/>
                        <a:t>통덕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/>
                        <a:t>17C</a:t>
                      </a:r>
                      <a:r>
                        <a:rPr lang="ko-KR" altLang="en-US" sz="1600" dirty="0"/>
                        <a:t>말</a:t>
                      </a:r>
                      <a:r>
                        <a:rPr lang="en-US" altLang="ko-KR" sz="1600" dirty="0"/>
                        <a:t>~18C</a:t>
                      </a:r>
                      <a:r>
                        <a:rPr lang="ko-KR" altLang="en-US" sz="1600" dirty="0"/>
                        <a:t>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숙종</a:t>
                      </a:r>
                      <a:r>
                        <a:rPr lang="en-US" altLang="ko-KR" sz="1600" dirty="0"/>
                        <a:t>~</a:t>
                      </a:r>
                      <a:r>
                        <a:rPr lang="ko-KR" altLang="en-US" sz="1600" dirty="0"/>
                        <a:t>경종</a:t>
                      </a:r>
                      <a:r>
                        <a:rPr lang="en-US" altLang="ko-KR" sz="1600" dirty="0"/>
                        <a:t>~</a:t>
                      </a:r>
                      <a:r>
                        <a:rPr lang="ko-KR" altLang="en-US" sz="1600" dirty="0"/>
                        <a:t>영조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err="1"/>
                        <a:t>장희빈의</a:t>
                      </a:r>
                      <a:r>
                        <a:rPr lang="ko-KR" altLang="en-US" sz="1600" dirty="0"/>
                        <a:t> 남인</a:t>
                      </a:r>
                      <a:r>
                        <a:rPr lang="en-US" altLang="ko-KR" sz="1600" dirty="0"/>
                        <a:t>:</a:t>
                      </a:r>
                      <a:r>
                        <a:rPr lang="ko-KR" altLang="en-US" sz="1600" dirty="0"/>
                        <a:t>서인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당쟁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 err="1"/>
                        <a:t>이인좌의</a:t>
                      </a:r>
                      <a:r>
                        <a:rPr lang="ko-KR" altLang="en-US" sz="1600" dirty="0"/>
                        <a:t> 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/>
                        <a:t>영남 인재 등용 </a:t>
                      </a:r>
                      <a:endParaRPr lang="en-US" altLang="ko-KR" sz="1600" dirty="0"/>
                    </a:p>
                    <a:p>
                      <a:pPr latinLnBrk="1"/>
                      <a:r>
                        <a:rPr lang="ko-KR" altLang="en-US" sz="1600" dirty="0"/>
                        <a:t>제한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343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654032"/>
          </a:xfrm>
        </p:spPr>
        <p:txBody>
          <a:bodyPr>
            <a:noAutofit/>
          </a:bodyPr>
          <a:lstStyle/>
          <a:p>
            <a:r>
              <a:rPr lang="ko-KR" altLang="en-US" sz="2400" dirty="0"/>
              <a:t>인터넷 전자족보 이용하는 법</a:t>
            </a:r>
            <a:br>
              <a:rPr lang="ko-KR" altLang="en-US" sz="2400" dirty="0"/>
            </a:b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25000" lnSpcReduction="20000"/>
          </a:bodyPr>
          <a:lstStyle/>
          <a:p>
            <a:r>
              <a:rPr lang="ko-KR" altLang="en-US" dirty="0"/>
              <a:t> </a:t>
            </a:r>
          </a:p>
          <a:p>
            <a:r>
              <a:rPr lang="en-US" altLang="ko-KR" sz="4000" dirty="0"/>
              <a:t>1.</a:t>
            </a:r>
            <a:r>
              <a:rPr lang="ko-KR" altLang="en-US" sz="4000" dirty="0"/>
              <a:t>인터넷</a:t>
            </a:r>
            <a:r>
              <a:rPr lang="en-US" altLang="ko-KR" sz="4000" dirty="0"/>
              <a:t>(</a:t>
            </a:r>
            <a:r>
              <a:rPr lang="ko-KR" altLang="en-US" sz="4000" dirty="0"/>
              <a:t>다음</a:t>
            </a:r>
            <a:r>
              <a:rPr lang="en-US" altLang="ko-KR" sz="4000" dirty="0"/>
              <a:t>,</a:t>
            </a:r>
            <a:r>
              <a:rPr lang="ko-KR" altLang="en-US" sz="4000" dirty="0" err="1"/>
              <a:t>네이버등</a:t>
            </a:r>
            <a:r>
              <a:rPr lang="en-US" altLang="ko-KR" sz="4000" dirty="0"/>
              <a:t>)</a:t>
            </a:r>
            <a:r>
              <a:rPr lang="ko-KR" altLang="en-US" sz="4000" dirty="0"/>
              <a:t>에서 충주홍주석씨대종회를 </a:t>
            </a:r>
          </a:p>
          <a:p>
            <a:r>
              <a:rPr lang="ko-KR" altLang="en-US" sz="4000" dirty="0"/>
              <a:t>  치면 </a:t>
            </a:r>
            <a:r>
              <a:rPr lang="en-US" altLang="ko-KR" sz="4000" dirty="0">
                <a:hlinkClick r:id="rId2"/>
              </a:rPr>
              <a:t>www.seokfamilymt.com/</a:t>
            </a:r>
            <a:r>
              <a:rPr lang="ko-KR" altLang="en-US" sz="4000" dirty="0"/>
              <a:t>  반드시 이 주소를 클릭</a:t>
            </a:r>
          </a:p>
          <a:p>
            <a:r>
              <a:rPr lang="ko-KR" altLang="en-US" sz="4000" dirty="0"/>
              <a:t> </a:t>
            </a:r>
          </a:p>
          <a:p>
            <a:r>
              <a:rPr lang="en-US" altLang="ko-KR" sz="4000" dirty="0"/>
              <a:t>2.</a:t>
            </a:r>
            <a:r>
              <a:rPr lang="ko-KR" altLang="en-US" sz="4000" dirty="0"/>
              <a:t>홈 상단 우측의 회원가입</a:t>
            </a:r>
            <a:r>
              <a:rPr lang="en-US" altLang="ko-KR" sz="4000" dirty="0"/>
              <a:t>(</a:t>
            </a:r>
            <a:r>
              <a:rPr lang="ko-KR" altLang="en-US" sz="4000" dirty="0"/>
              <a:t>한자나 </a:t>
            </a:r>
            <a:r>
              <a:rPr lang="ko-KR" altLang="en-US" sz="4000" dirty="0" err="1"/>
              <a:t>이메일</a:t>
            </a:r>
            <a:r>
              <a:rPr lang="ko-KR" altLang="en-US" sz="4000" dirty="0"/>
              <a:t> 주소 등 모르는 것은 아무 부호나 </a:t>
            </a:r>
          </a:p>
          <a:p>
            <a:r>
              <a:rPr lang="ko-KR" altLang="en-US" sz="4000" dirty="0"/>
              <a:t>  글자를 입력 하면 됨</a:t>
            </a:r>
            <a:r>
              <a:rPr lang="en-US" altLang="ko-KR" sz="4000" dirty="0"/>
              <a:t>, </a:t>
            </a:r>
            <a:r>
              <a:rPr lang="ko-KR" altLang="en-US" sz="4000" dirty="0"/>
              <a:t>단 파 세 부친 성명 전화번호는 필수로 입력</a:t>
            </a:r>
            <a:r>
              <a:rPr lang="en-US" altLang="ko-KR" sz="4000" dirty="0"/>
              <a:t>) </a:t>
            </a:r>
          </a:p>
          <a:p>
            <a:r>
              <a:rPr lang="en-US" altLang="ko-KR" sz="4000" dirty="0"/>
              <a:t>  </a:t>
            </a:r>
            <a:r>
              <a:rPr lang="ko-KR" altLang="en-US" sz="4000" dirty="0"/>
              <a:t>반드시 아이디와 비밀번호를 기억 하고 </a:t>
            </a:r>
            <a:r>
              <a:rPr lang="ko-KR" altLang="en-US" sz="4000" dirty="0" err="1"/>
              <a:t>로그인을</a:t>
            </a:r>
            <a:r>
              <a:rPr lang="ko-KR" altLang="en-US" sz="4000" dirty="0"/>
              <a:t> 해야 함</a:t>
            </a:r>
            <a:r>
              <a:rPr lang="en-US" altLang="ko-KR" sz="4000" dirty="0"/>
              <a:t>. </a:t>
            </a:r>
            <a:r>
              <a:rPr lang="ko-KR" altLang="en-US" sz="4000" dirty="0"/>
              <a:t>세는 나이가 아니</a:t>
            </a:r>
          </a:p>
          <a:p>
            <a:r>
              <a:rPr lang="ko-KR" altLang="en-US" sz="4000" dirty="0"/>
              <a:t>  가 아니고 몇 세 손인가 입니다</a:t>
            </a:r>
            <a:r>
              <a:rPr lang="en-US" altLang="ko-KR" sz="4000" dirty="0"/>
              <a:t>. </a:t>
            </a:r>
            <a:r>
              <a:rPr lang="ko-KR" altLang="en-US" sz="4000" dirty="0"/>
              <a:t>관리자가 확인하고 특별회원 자격을 부여함</a:t>
            </a:r>
            <a:r>
              <a:rPr lang="en-US" altLang="ko-KR" sz="4000" dirty="0"/>
              <a:t>.</a:t>
            </a:r>
          </a:p>
          <a:p>
            <a:r>
              <a:rPr lang="en-US" altLang="ko-KR" sz="4000" dirty="0"/>
              <a:t> </a:t>
            </a:r>
          </a:p>
          <a:p>
            <a:r>
              <a:rPr lang="en-US" altLang="ko-KR" sz="4000" dirty="0"/>
              <a:t>3.</a:t>
            </a:r>
            <a:r>
              <a:rPr lang="ko-KR" altLang="en-US" sz="4000" dirty="0"/>
              <a:t>전자족보 이용 시 반드시 </a:t>
            </a:r>
            <a:r>
              <a:rPr lang="ko-KR" altLang="en-US" sz="4000" dirty="0" err="1"/>
              <a:t>로그인을</a:t>
            </a:r>
            <a:r>
              <a:rPr lang="ko-KR" altLang="en-US" sz="4000" dirty="0"/>
              <a:t> 하시고  중간오른편 인터넷 전자족보를 클릭 </a:t>
            </a:r>
            <a:r>
              <a:rPr lang="en-US" altLang="ko-KR" sz="4000" dirty="0"/>
              <a:t>(</a:t>
            </a:r>
            <a:r>
              <a:rPr lang="ko-KR" altLang="en-US" sz="4000" dirty="0" err="1"/>
              <a:t>전저족보</a:t>
            </a:r>
            <a:r>
              <a:rPr lang="ko-KR" altLang="en-US" sz="4000" dirty="0"/>
              <a:t> 질의하기 하단에 있는 붉은 글씨</a:t>
            </a:r>
            <a:r>
              <a:rPr lang="en-US" altLang="ko-KR" sz="4000" dirty="0"/>
              <a:t>)</a:t>
            </a:r>
          </a:p>
          <a:p>
            <a:r>
              <a:rPr lang="en-US" altLang="ko-KR" sz="4000" dirty="0"/>
              <a:t> </a:t>
            </a:r>
          </a:p>
          <a:p>
            <a:r>
              <a:rPr lang="en-US" altLang="ko-KR" sz="4000" dirty="0"/>
              <a:t>4.</a:t>
            </a:r>
            <a:r>
              <a:rPr lang="ko-KR" altLang="en-US" sz="4000" dirty="0"/>
              <a:t>족보 검색화면이 나옵니다</a:t>
            </a:r>
            <a:r>
              <a:rPr lang="en-US" altLang="ko-KR" sz="4000" dirty="0"/>
              <a:t>.</a:t>
            </a:r>
          </a:p>
          <a:p>
            <a:r>
              <a:rPr lang="en-US" altLang="ko-KR" sz="4000" dirty="0"/>
              <a:t> </a:t>
            </a:r>
          </a:p>
          <a:p>
            <a:r>
              <a:rPr lang="en-US" altLang="ko-KR" sz="4000" dirty="0"/>
              <a:t>5.</a:t>
            </a:r>
            <a:r>
              <a:rPr lang="ko-KR" altLang="en-US" sz="4000" dirty="0"/>
              <a:t>족보상 자신의 이름과 부친의 이름을 입력함</a:t>
            </a:r>
            <a:r>
              <a:rPr lang="en-US" altLang="ko-KR" sz="4000" dirty="0"/>
              <a:t>(</a:t>
            </a:r>
            <a:r>
              <a:rPr lang="ko-KR" altLang="en-US" sz="4000" dirty="0"/>
              <a:t>세 </a:t>
            </a:r>
            <a:r>
              <a:rPr lang="ko-KR" altLang="en-US" sz="4000" dirty="0" err="1"/>
              <a:t>출생년도</a:t>
            </a:r>
            <a:r>
              <a:rPr lang="ko-KR" altLang="en-US" sz="4000" dirty="0"/>
              <a:t> 묘지 등 정확하지 </a:t>
            </a:r>
          </a:p>
          <a:p>
            <a:r>
              <a:rPr lang="ko-KR" altLang="en-US" sz="4000" dirty="0"/>
              <a:t> 않은 정보는 도리어 컴퓨터가 인지를 못함</a:t>
            </a:r>
            <a:r>
              <a:rPr lang="en-US" altLang="ko-KR" sz="4000" dirty="0"/>
              <a:t>), </a:t>
            </a:r>
            <a:r>
              <a:rPr lang="ko-KR" altLang="en-US" sz="4000" dirty="0"/>
              <a:t>이름 </a:t>
            </a:r>
            <a:r>
              <a:rPr lang="ko-KR" altLang="en-US" sz="4000" dirty="0" err="1"/>
              <a:t>입력시</a:t>
            </a:r>
            <a:r>
              <a:rPr lang="ko-KR" altLang="en-US" sz="4000" dirty="0"/>
              <a:t> 성은 제외해야 </a:t>
            </a:r>
            <a:r>
              <a:rPr lang="ko-KR" altLang="en-US" sz="4000" dirty="0" err="1"/>
              <a:t>합닏ㅏ</a:t>
            </a:r>
            <a:r>
              <a:rPr lang="en-US" altLang="ko-KR" sz="4000" dirty="0"/>
              <a:t>.</a:t>
            </a:r>
            <a:r>
              <a:rPr lang="ko-KR" altLang="en-US" sz="4000" dirty="0"/>
              <a:t>합니다</a:t>
            </a:r>
            <a:r>
              <a:rPr lang="en-US" altLang="ko-KR" sz="4000" dirty="0"/>
              <a:t>.</a:t>
            </a:r>
          </a:p>
          <a:p>
            <a:r>
              <a:rPr lang="en-US" altLang="ko-KR" sz="4000" dirty="0"/>
              <a:t> </a:t>
            </a:r>
          </a:p>
          <a:p>
            <a:r>
              <a:rPr lang="en-US" altLang="ko-KR" sz="4000" dirty="0"/>
              <a:t>6.</a:t>
            </a:r>
            <a:r>
              <a:rPr lang="ko-KR" altLang="en-US" sz="4000" dirty="0" err="1"/>
              <a:t>스마트폰</a:t>
            </a:r>
            <a:r>
              <a:rPr lang="ko-KR" altLang="en-US" sz="4000" dirty="0"/>
              <a:t> 경우는 속도 용량 문제로 처음에는 시간이 몇 초가량 소요됩니다</a:t>
            </a:r>
            <a:r>
              <a:rPr lang="en-US" altLang="ko-KR" sz="4000" dirty="0"/>
              <a:t>. </a:t>
            </a:r>
          </a:p>
          <a:p>
            <a:r>
              <a:rPr lang="en-US" altLang="ko-KR" sz="4000" dirty="0"/>
              <a:t> </a:t>
            </a:r>
          </a:p>
          <a:p>
            <a:r>
              <a:rPr lang="en-US" altLang="ko-KR" sz="4000" dirty="0"/>
              <a:t>7.</a:t>
            </a:r>
            <a:r>
              <a:rPr lang="ko-KR" altLang="en-US" sz="4000" dirty="0"/>
              <a:t>본인 부친 조부가 맞으면 우측의 계통도 책보기 상세 정보 등을 클릭하여 </a:t>
            </a:r>
          </a:p>
          <a:p>
            <a:r>
              <a:rPr lang="ko-KR" altLang="en-US" sz="4000" dirty="0"/>
              <a:t> 앞뒤로 이동하면서  하나씩 보시고 더블 클릭하면 상세정보로 </a:t>
            </a:r>
            <a:r>
              <a:rPr lang="ko-KR" altLang="en-US" sz="4000" dirty="0" err="1"/>
              <a:t>바로가고</a:t>
            </a:r>
            <a:r>
              <a:rPr lang="ko-KR" altLang="en-US" sz="4000" dirty="0"/>
              <a:t> 기준인 을 바꾸어 가면서 집안 종친들을 확인 할 수가 있습니다</a:t>
            </a:r>
            <a:r>
              <a:rPr lang="en-US" altLang="ko-KR" sz="4000" dirty="0"/>
              <a:t>.</a:t>
            </a:r>
          </a:p>
          <a:p>
            <a:r>
              <a:rPr lang="en-US" altLang="ko-KR" sz="4000" dirty="0"/>
              <a:t> </a:t>
            </a:r>
          </a:p>
          <a:p>
            <a:r>
              <a:rPr lang="en-US" altLang="ko-KR" sz="4000" dirty="0"/>
              <a:t>8.</a:t>
            </a:r>
            <a:r>
              <a:rPr lang="ko-KR" altLang="en-US" sz="4000" dirty="0"/>
              <a:t>여자는 빨간색 표기로  며느리와 사위 외손은 별도로 표시되어 나타납니다</a:t>
            </a:r>
            <a:r>
              <a:rPr lang="en-US" altLang="ko-KR" sz="4000" dirty="0"/>
              <a:t>,</a:t>
            </a:r>
          </a:p>
          <a:p>
            <a:r>
              <a:rPr lang="en-US" altLang="ko-KR" sz="4000" dirty="0"/>
              <a:t> </a:t>
            </a:r>
          </a:p>
          <a:p>
            <a:r>
              <a:rPr lang="en-US" altLang="ko-KR" sz="4000" dirty="0"/>
              <a:t>9.</a:t>
            </a:r>
            <a:r>
              <a:rPr lang="ko-KR" altLang="en-US" sz="4000" dirty="0"/>
              <a:t>학력 경력 관직은 구체적으로 표현되었을 경우에만 입력이 됩니다</a:t>
            </a:r>
            <a:r>
              <a:rPr lang="en-US" altLang="ko-KR" sz="4000" dirty="0"/>
              <a:t>.</a:t>
            </a:r>
          </a:p>
          <a:p>
            <a:r>
              <a:rPr lang="en-US" altLang="ko-KR" sz="4000" dirty="0"/>
              <a:t> </a:t>
            </a:r>
          </a:p>
          <a:p>
            <a:r>
              <a:rPr lang="en-US" altLang="ko-KR" sz="4000" dirty="0"/>
              <a:t>10. </a:t>
            </a:r>
            <a:r>
              <a:rPr lang="ko-KR" altLang="en-US" sz="4000" dirty="0"/>
              <a:t>사진을 넣으시면 상세정보 하단에 나타나고 클릭하면 확대가 됩니다</a:t>
            </a:r>
            <a:r>
              <a:rPr lang="en-US" altLang="ko-KR" sz="4000" dirty="0"/>
              <a:t>.</a:t>
            </a:r>
          </a:p>
          <a:p>
            <a:r>
              <a:rPr lang="en-US" altLang="ko-KR" sz="4000" dirty="0"/>
              <a:t> </a:t>
            </a:r>
          </a:p>
          <a:p>
            <a:r>
              <a:rPr lang="en-US" altLang="ko-KR" sz="4000" dirty="0"/>
              <a:t>11.</a:t>
            </a:r>
            <a:r>
              <a:rPr lang="ko-KR" altLang="en-US" sz="4000" dirty="0"/>
              <a:t>촌수계산을 해보면 재미가 있습니다</a:t>
            </a:r>
            <a:r>
              <a:rPr lang="en-US" altLang="ko-KR" sz="4000" dirty="0"/>
              <a:t>.</a:t>
            </a:r>
          </a:p>
          <a:p>
            <a:r>
              <a:rPr lang="en-US" altLang="ko-KR" sz="4000" dirty="0"/>
              <a:t> </a:t>
            </a:r>
          </a:p>
          <a:p>
            <a:r>
              <a:rPr lang="en-US" altLang="ko-KR" sz="4000" dirty="0"/>
              <a:t>12.</a:t>
            </a:r>
            <a:r>
              <a:rPr lang="ko-KR" altLang="en-US" sz="4000" dirty="0"/>
              <a:t>수정 사항이 있으면 페이지와 내용과 함께 핸드폰으로 사진을 찍어서 관리자</a:t>
            </a:r>
          </a:p>
          <a:p>
            <a:r>
              <a:rPr lang="ko-KR" altLang="en-US" sz="4000" dirty="0"/>
              <a:t>  에게 통보하면 됩니다</a:t>
            </a:r>
            <a:r>
              <a:rPr lang="en-US" altLang="ko-KR" sz="4000" dirty="0"/>
              <a:t>.(</a:t>
            </a:r>
            <a:r>
              <a:rPr lang="ko-KR" altLang="en-US" sz="4000" dirty="0" err="1"/>
              <a:t>펙스</a:t>
            </a:r>
            <a:r>
              <a:rPr lang="ko-KR" altLang="en-US" sz="4000" dirty="0"/>
              <a:t> 우편 </a:t>
            </a:r>
            <a:r>
              <a:rPr lang="ko-KR" altLang="en-US" sz="4000" dirty="0" err="1"/>
              <a:t>이메일</a:t>
            </a:r>
            <a:r>
              <a:rPr lang="ko-KR" altLang="en-US" sz="4000" dirty="0"/>
              <a:t> 우편 등 연락처는 홈페이지에 </a:t>
            </a:r>
            <a:r>
              <a:rPr lang="ko-KR" altLang="en-US" sz="4000" dirty="0" err="1"/>
              <a:t>있습니</a:t>
            </a:r>
            <a:endParaRPr lang="ko-KR" altLang="en-US" sz="4000" dirty="0"/>
          </a:p>
          <a:p>
            <a:r>
              <a:rPr lang="ko-KR" altLang="en-US" sz="4000" dirty="0"/>
              <a:t>  다</a:t>
            </a:r>
            <a:r>
              <a:rPr lang="en-US" altLang="ko-KR" sz="4000" dirty="0"/>
              <a:t>)</a:t>
            </a:r>
          </a:p>
          <a:p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708831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파종별</a:t>
            </a:r>
            <a:r>
              <a:rPr lang="ko-KR" altLang="en-US" dirty="0"/>
              <a:t> </a:t>
            </a:r>
            <a:r>
              <a:rPr lang="ko-KR" altLang="en-US" dirty="0" err="1"/>
              <a:t>입보</a:t>
            </a:r>
            <a:r>
              <a:rPr lang="en-US" altLang="ko-KR" dirty="0"/>
              <a:t>,</a:t>
            </a:r>
            <a:r>
              <a:rPr lang="ko-KR" altLang="en-US" dirty="0"/>
              <a:t>신청 현황</a:t>
            </a:r>
            <a:r>
              <a:rPr lang="en-US" altLang="ko-KR" dirty="0"/>
              <a:t>(%)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50728647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2747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ko-KR" altLang="en-US" dirty="0"/>
              <a:t>경과 및 수지 전망</a:t>
            </a: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65497336"/>
              </p:ext>
            </p:extLst>
          </p:nvPr>
        </p:nvGraphicFramePr>
        <p:xfrm>
          <a:off x="539552" y="836712"/>
          <a:ext cx="8147248" cy="558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588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내     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시     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진행 현황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-</a:t>
                      </a:r>
                      <a:r>
                        <a:rPr lang="ko-KR" altLang="en-US" dirty="0"/>
                        <a:t>목표 인원                    </a:t>
                      </a:r>
                      <a:r>
                        <a:rPr lang="en-US" altLang="ko-KR" dirty="0"/>
                        <a:t>12,000</a:t>
                      </a:r>
                      <a:r>
                        <a:rPr lang="ko-KR" altLang="en-US" dirty="0"/>
                        <a:t>명</a:t>
                      </a:r>
                      <a:endParaRPr lang="en-US" altLang="ko-KR" dirty="0"/>
                    </a:p>
                    <a:p>
                      <a:pPr latinLnBrk="1"/>
                      <a:r>
                        <a:rPr lang="en-US" altLang="ko-KR" dirty="0"/>
                        <a:t>-1</a:t>
                      </a:r>
                      <a:r>
                        <a:rPr lang="ko-KR" altLang="en-US" dirty="0"/>
                        <a:t>차 등록                       </a:t>
                      </a:r>
                      <a:r>
                        <a:rPr lang="en-US" altLang="ko-KR" dirty="0"/>
                        <a:t>6,000</a:t>
                      </a:r>
                    </a:p>
                    <a:p>
                      <a:pPr latinLnBrk="1"/>
                      <a:r>
                        <a:rPr lang="en-US" altLang="ko-KR" dirty="0"/>
                        <a:t>-2</a:t>
                      </a:r>
                      <a:r>
                        <a:rPr lang="ko-KR" altLang="en-US" dirty="0"/>
                        <a:t>차 등록</a:t>
                      </a:r>
                      <a:r>
                        <a:rPr lang="en-US" altLang="ko-KR" baseline="0" dirty="0"/>
                        <a:t>           </a:t>
                      </a:r>
                      <a:r>
                        <a:rPr lang="ko-KR" altLang="en-US" dirty="0"/>
                        <a:t>            </a:t>
                      </a:r>
                      <a:r>
                        <a:rPr lang="en-US" altLang="ko-KR" dirty="0"/>
                        <a:t>4,000</a:t>
                      </a:r>
                    </a:p>
                    <a:p>
                      <a:pPr latinLnBrk="1"/>
                      <a:r>
                        <a:rPr lang="ko-KR" altLang="en-US" dirty="0"/>
                        <a:t> 수정</a:t>
                      </a:r>
                      <a:endParaRPr lang="en-US" altLang="ko-KR" dirty="0"/>
                    </a:p>
                    <a:p>
                      <a:pPr latinLnBrk="1"/>
                      <a:r>
                        <a:rPr lang="ko-KR" altLang="en-US" dirty="0"/>
                        <a:t> 서책편집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/>
                    </a:p>
                    <a:p>
                      <a:pPr latinLnBrk="1"/>
                      <a:endParaRPr lang="en-US" altLang="ko-KR" dirty="0"/>
                    </a:p>
                    <a:p>
                      <a:pPr latinLnBrk="1"/>
                      <a:r>
                        <a:rPr lang="en-US" altLang="ko-KR" dirty="0"/>
                        <a:t>~10</a:t>
                      </a:r>
                      <a:r>
                        <a:rPr lang="ko-KR" altLang="en-US" dirty="0"/>
                        <a:t>월말</a:t>
                      </a:r>
                      <a:endParaRPr lang="en-US" altLang="ko-KR" dirty="0"/>
                    </a:p>
                    <a:p>
                      <a:pPr latinLnBrk="1"/>
                      <a:r>
                        <a:rPr lang="en-US" altLang="ko-KR" dirty="0"/>
                        <a:t>~12</a:t>
                      </a:r>
                      <a:r>
                        <a:rPr lang="ko-KR" altLang="en-US" dirty="0"/>
                        <a:t>월</a:t>
                      </a:r>
                      <a:endParaRPr lang="en-US" altLang="ko-KR" dirty="0"/>
                    </a:p>
                    <a:p>
                      <a:pPr latinLnBrk="1"/>
                      <a:r>
                        <a:rPr lang="en-US" altLang="ko-KR" dirty="0"/>
                        <a:t>~2019.</a:t>
                      </a:r>
                      <a:r>
                        <a:rPr lang="en-US" altLang="ko-KR" baseline="0" dirty="0"/>
                        <a:t> 3</a:t>
                      </a:r>
                      <a:r>
                        <a:rPr lang="ko-KR" altLang="en-US" baseline="0" dirty="0"/>
                        <a:t>월말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수지 전망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-</a:t>
                      </a:r>
                      <a:r>
                        <a:rPr lang="ko-KR" altLang="en-US" dirty="0"/>
                        <a:t>현</a:t>
                      </a:r>
                      <a:r>
                        <a:rPr lang="ko-KR" altLang="en-US" baseline="0" dirty="0"/>
                        <a:t> 잔고                     </a:t>
                      </a:r>
                      <a:r>
                        <a:rPr lang="en-US" altLang="ko-KR" baseline="0" dirty="0" smtClean="0"/>
                        <a:t>78,000</a:t>
                      </a:r>
                      <a:r>
                        <a:rPr lang="ko-KR" altLang="en-US" baseline="0" dirty="0"/>
                        <a:t>천원</a:t>
                      </a:r>
                      <a:endParaRPr lang="en-US" altLang="ko-KR" baseline="0" dirty="0"/>
                    </a:p>
                    <a:p>
                      <a:pPr latinLnBrk="1"/>
                      <a:r>
                        <a:rPr lang="en-US" altLang="ko-KR" baseline="0" dirty="0"/>
                        <a:t>-</a:t>
                      </a:r>
                      <a:r>
                        <a:rPr lang="ko-KR" altLang="en-US" baseline="0" dirty="0"/>
                        <a:t>추가 </a:t>
                      </a:r>
                      <a:r>
                        <a:rPr lang="ko-KR" altLang="en-US" baseline="0" dirty="0" err="1" smtClean="0"/>
                        <a:t>수단비</a:t>
                      </a:r>
                      <a:r>
                        <a:rPr lang="en-US" altLang="ko-KR" baseline="0" dirty="0" smtClean="0"/>
                        <a:t>(4</a:t>
                      </a:r>
                      <a:r>
                        <a:rPr lang="ko-KR" altLang="en-US" baseline="0" dirty="0" smtClean="0"/>
                        <a:t>천명</a:t>
                      </a:r>
                      <a:r>
                        <a:rPr lang="en-US" altLang="ko-KR" baseline="0" dirty="0" smtClean="0"/>
                        <a:t>)</a:t>
                      </a:r>
                      <a:r>
                        <a:rPr lang="ko-KR" altLang="en-US" baseline="0" dirty="0" smtClean="0"/>
                        <a:t> </a:t>
                      </a:r>
                      <a:r>
                        <a:rPr lang="en-US" altLang="ko-KR" baseline="0" dirty="0" smtClean="0"/>
                        <a:t>   </a:t>
                      </a:r>
                      <a:r>
                        <a:rPr lang="ko-KR" altLang="en-US" baseline="0" dirty="0" smtClean="0"/>
                        <a:t>    </a:t>
                      </a:r>
                      <a:r>
                        <a:rPr lang="en-US" altLang="ko-KR" baseline="0" dirty="0"/>
                        <a:t>80,000 </a:t>
                      </a:r>
                    </a:p>
                    <a:p>
                      <a:pPr latinLnBrk="1"/>
                      <a:r>
                        <a:rPr lang="en-US" altLang="ko-KR" baseline="0" dirty="0"/>
                        <a:t>-</a:t>
                      </a:r>
                      <a:r>
                        <a:rPr lang="ko-KR" altLang="en-US" baseline="0" dirty="0"/>
                        <a:t>서책추가</a:t>
                      </a:r>
                      <a:r>
                        <a:rPr lang="en-US" altLang="ko-KR" baseline="0" dirty="0"/>
                        <a:t>(</a:t>
                      </a:r>
                      <a:r>
                        <a:rPr lang="ko-KR" altLang="en-US" baseline="0" dirty="0" err="1"/>
                        <a:t>천권</a:t>
                      </a:r>
                      <a:r>
                        <a:rPr lang="en-US" altLang="ko-KR" baseline="0" dirty="0"/>
                        <a:t>)            20,000</a:t>
                      </a:r>
                    </a:p>
                    <a:p>
                      <a:pPr latinLnBrk="1"/>
                      <a:r>
                        <a:rPr lang="en-US" altLang="ko-KR" baseline="0" dirty="0"/>
                        <a:t>-</a:t>
                      </a:r>
                      <a:r>
                        <a:rPr lang="ko-KR" altLang="en-US" baseline="0" dirty="0"/>
                        <a:t>서책 사진게시              </a:t>
                      </a:r>
                      <a:r>
                        <a:rPr lang="en-US" altLang="ko-KR" baseline="0" dirty="0"/>
                        <a:t>10,000</a:t>
                      </a:r>
                    </a:p>
                    <a:p>
                      <a:pPr latinLnBrk="1"/>
                      <a:r>
                        <a:rPr lang="en-US" altLang="ko-KR" baseline="0" dirty="0"/>
                        <a:t>-</a:t>
                      </a:r>
                      <a:r>
                        <a:rPr lang="ko-KR" altLang="en-US" baseline="0" dirty="0"/>
                        <a:t>비용 계                     </a:t>
                      </a:r>
                      <a:r>
                        <a:rPr lang="en-US" altLang="ko-KR" baseline="0" dirty="0" smtClean="0"/>
                        <a:t>88,000</a:t>
                      </a:r>
                      <a:endParaRPr lang="en-US" altLang="ko-KR" baseline="0" dirty="0"/>
                    </a:p>
                    <a:p>
                      <a:pPr latinLnBrk="1"/>
                      <a:r>
                        <a:rPr lang="en-US" altLang="ko-KR" baseline="0" dirty="0"/>
                        <a:t>   </a:t>
                      </a:r>
                      <a:r>
                        <a:rPr lang="ko-KR" altLang="en-US" baseline="0" dirty="0"/>
                        <a:t>수단등록비              </a:t>
                      </a:r>
                      <a:r>
                        <a:rPr lang="en-US" altLang="ko-KR" baseline="0" dirty="0"/>
                        <a:t>12,,000</a:t>
                      </a:r>
                    </a:p>
                    <a:p>
                      <a:pPr latinLnBrk="1"/>
                      <a:r>
                        <a:rPr lang="en-US" altLang="ko-KR" baseline="0" dirty="0"/>
                        <a:t>   </a:t>
                      </a:r>
                      <a:r>
                        <a:rPr lang="ko-KR" altLang="en-US" baseline="0" dirty="0"/>
                        <a:t>환급                       </a:t>
                      </a:r>
                      <a:r>
                        <a:rPr lang="en-US" altLang="ko-KR" baseline="0" dirty="0"/>
                        <a:t>16.000</a:t>
                      </a:r>
                    </a:p>
                    <a:p>
                      <a:pPr latinLnBrk="1"/>
                      <a:r>
                        <a:rPr lang="en-US" altLang="ko-KR" baseline="0" dirty="0"/>
                        <a:t>   </a:t>
                      </a:r>
                      <a:r>
                        <a:rPr lang="ko-KR" altLang="en-US" baseline="0" dirty="0" err="1"/>
                        <a:t>교정비</a:t>
                      </a:r>
                      <a:r>
                        <a:rPr lang="ko-KR" altLang="en-US" baseline="0" dirty="0"/>
                        <a:t>                    </a:t>
                      </a:r>
                      <a:r>
                        <a:rPr lang="en-US" altLang="ko-KR" baseline="0" dirty="0"/>
                        <a:t>15,000</a:t>
                      </a:r>
                    </a:p>
                    <a:p>
                      <a:pPr latinLnBrk="1"/>
                      <a:r>
                        <a:rPr lang="en-US" altLang="ko-KR" baseline="0" dirty="0"/>
                        <a:t>   </a:t>
                      </a:r>
                      <a:r>
                        <a:rPr lang="ko-KR" altLang="en-US" baseline="0" dirty="0"/>
                        <a:t>경상비</a:t>
                      </a:r>
                      <a:r>
                        <a:rPr lang="en-US" altLang="ko-KR" baseline="0" dirty="0"/>
                        <a:t>(10</a:t>
                      </a:r>
                      <a:r>
                        <a:rPr lang="ko-KR" altLang="en-US" baseline="0" dirty="0"/>
                        <a:t>개월</a:t>
                      </a:r>
                      <a:r>
                        <a:rPr lang="en-US" altLang="ko-KR" baseline="0" dirty="0"/>
                        <a:t>)          20,000</a:t>
                      </a:r>
                    </a:p>
                    <a:p>
                      <a:pPr latinLnBrk="1"/>
                      <a:r>
                        <a:rPr lang="en-US" altLang="ko-KR" baseline="0" dirty="0"/>
                        <a:t>   </a:t>
                      </a:r>
                      <a:r>
                        <a:rPr lang="ko-KR" altLang="en-US" baseline="0" dirty="0"/>
                        <a:t>회의비 출장비             </a:t>
                      </a:r>
                      <a:r>
                        <a:rPr lang="en-US" altLang="ko-KR" baseline="0" dirty="0"/>
                        <a:t>15,000</a:t>
                      </a:r>
                    </a:p>
                    <a:p>
                      <a:pPr latinLnBrk="1"/>
                      <a:r>
                        <a:rPr lang="en-US" altLang="ko-KR" baseline="0" dirty="0"/>
                        <a:t>   </a:t>
                      </a:r>
                      <a:r>
                        <a:rPr lang="ko-KR" altLang="en-US" baseline="0" dirty="0"/>
                        <a:t>발송비                    </a:t>
                      </a:r>
                      <a:r>
                        <a:rPr lang="en-US" altLang="ko-KR" baseline="0" dirty="0"/>
                        <a:t>10,000</a:t>
                      </a:r>
                    </a:p>
                    <a:p>
                      <a:pPr latinLnBrk="1"/>
                      <a:r>
                        <a:rPr lang="en-US" altLang="ko-KR" baseline="0" dirty="0"/>
                        <a:t>-</a:t>
                      </a:r>
                      <a:r>
                        <a:rPr lang="ko-KR" altLang="en-US" baseline="0" dirty="0"/>
                        <a:t>수 </a:t>
                      </a:r>
                      <a:r>
                        <a:rPr lang="ko-KR" altLang="en-US" baseline="0" dirty="0" err="1"/>
                        <a:t>익</a:t>
                      </a:r>
                      <a:r>
                        <a:rPr lang="ko-KR" altLang="en-US" baseline="0" dirty="0"/>
                        <a:t>                            </a:t>
                      </a:r>
                      <a:r>
                        <a:rPr lang="en-US" altLang="ko-KR" baseline="0" dirty="0" smtClean="0"/>
                        <a:t>100,000</a:t>
                      </a:r>
                      <a:endParaRPr lang="en-US" altLang="ko-KR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/>
                    </a:p>
                    <a:p>
                      <a:pPr latinLnBrk="1"/>
                      <a:endParaRPr lang="en-US" altLang="ko-KR" dirty="0"/>
                    </a:p>
                    <a:p>
                      <a:pPr latinLnBrk="1"/>
                      <a:r>
                        <a:rPr lang="en-US" altLang="ko-KR" dirty="0" smtClean="0"/>
                        <a:t>40.000 </a:t>
                      </a:r>
                      <a:r>
                        <a:rPr lang="ko-KR" altLang="en-US" dirty="0"/>
                        <a:t>입금</a:t>
                      </a:r>
                      <a:endParaRPr lang="en-US" altLang="ko-KR" dirty="0"/>
                    </a:p>
                    <a:p>
                      <a:pPr latinLnBrk="1"/>
                      <a:r>
                        <a:rPr lang="en-US" altLang="ko-KR" dirty="0"/>
                        <a:t>2</a:t>
                      </a:r>
                      <a:r>
                        <a:rPr lang="en-US" altLang="ko-KR" dirty="0" smtClean="0"/>
                        <a:t>0,000 </a:t>
                      </a:r>
                      <a:r>
                        <a:rPr lang="ko-KR" altLang="en-US" dirty="0"/>
                        <a:t>제작비</a:t>
                      </a:r>
                      <a:endParaRPr lang="en-US" altLang="ko-K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협조 사항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/>
                        <a:t>문중별</a:t>
                      </a:r>
                      <a:r>
                        <a:rPr lang="ko-KR" altLang="en-US" dirty="0"/>
                        <a:t> 서책 추가 구입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632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균형">
  <a:themeElements>
    <a:clrScheme name="균형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균형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균형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199</TotalTime>
  <Words>786</Words>
  <Application>Microsoft Office PowerPoint</Application>
  <PresentationFormat>화면 슬라이드 쇼(4:3)</PresentationFormat>
  <Paragraphs>313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4" baseType="lpstr">
      <vt:lpstr>맑은 고딕</vt:lpstr>
      <vt:lpstr>바탕</vt:lpstr>
      <vt:lpstr>한양해서</vt:lpstr>
      <vt:lpstr>함초롬바탕</vt:lpstr>
      <vt:lpstr>Franklin Gothic Book</vt:lpstr>
      <vt:lpstr>Perpetua</vt:lpstr>
      <vt:lpstr>Wingdings 2</vt:lpstr>
      <vt:lpstr>균형</vt:lpstr>
      <vt:lpstr>충주홍주석씨 하계 수련회</vt:lpstr>
      <vt:lpstr>목  차</vt:lpstr>
      <vt:lpstr>PowerPoint 프레젠테이션</vt:lpstr>
      <vt:lpstr>목차(종훈교육) </vt:lpstr>
      <vt:lpstr>도전정신 </vt:lpstr>
      <vt:lpstr>PowerPoint 프레젠테이션</vt:lpstr>
      <vt:lpstr>인터넷 전자족보 이용하는 법 </vt:lpstr>
      <vt:lpstr>파종별 입보,신청 현황(%)</vt:lpstr>
      <vt:lpstr>경과 및 수지 전망</vt:lpstr>
      <vt:lpstr>서책족보 편찬 기준 검토 -충주홍주석씨대동보  (무술보) 발간을 위하여</vt:lpstr>
      <vt:lpstr>서책족보의 구성</vt:lpstr>
      <vt:lpstr>서문과 발문</vt:lpstr>
      <vt:lpstr>화보</vt:lpstr>
      <vt:lpstr>이전 발간 족보의 서문 발문</vt:lpstr>
      <vt:lpstr>대종회장선임 규례(안)</vt:lpstr>
      <vt:lpstr>발전기금 및 사무실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충주 홍주석씨 하계 수련회</dc:title>
  <dc:creator>Windows User</dc:creator>
  <cp:lastModifiedBy>정영기</cp:lastModifiedBy>
  <cp:revision>26</cp:revision>
  <dcterms:created xsi:type="dcterms:W3CDTF">2018-08-13T00:46:16Z</dcterms:created>
  <dcterms:modified xsi:type="dcterms:W3CDTF">2018-08-18T05:27:54Z</dcterms:modified>
</cp:coreProperties>
</file>